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notesSlides/notesSlide34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charts/style1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Override PartName="/ppt/charts/chart26.xml" ContentType="application/vnd.openxmlformats-officedocument.drawingml.chart+xml"/>
  <Override PartName="/ppt/notesSlides/notesSlide36.xml" ContentType="application/vnd.openxmlformats-officedocument.presentationml.notesSlide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notesSlides/notesSlide33.xml" ContentType="application/vnd.openxmlformats-officedocument.presentationml.notesSlid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25" r:id="rId1"/>
  </p:sldMasterIdLst>
  <p:notesMasterIdLst>
    <p:notesMasterId r:id="rId41"/>
  </p:notesMasterIdLst>
  <p:sldIdLst>
    <p:sldId id="256" r:id="rId2"/>
    <p:sldId id="257" r:id="rId3"/>
    <p:sldId id="283" r:id="rId4"/>
    <p:sldId id="324" r:id="rId5"/>
    <p:sldId id="320" r:id="rId6"/>
    <p:sldId id="295" r:id="rId7"/>
    <p:sldId id="284" r:id="rId8"/>
    <p:sldId id="285" r:id="rId9"/>
    <p:sldId id="286" r:id="rId10"/>
    <p:sldId id="325" r:id="rId11"/>
    <p:sldId id="326" r:id="rId12"/>
    <p:sldId id="291" r:id="rId13"/>
    <p:sldId id="327" r:id="rId14"/>
    <p:sldId id="328" r:id="rId15"/>
    <p:sldId id="294" r:id="rId16"/>
    <p:sldId id="282" r:id="rId17"/>
    <p:sldId id="314" r:id="rId18"/>
    <p:sldId id="289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19" r:id="rId29"/>
    <p:sldId id="338" r:id="rId30"/>
    <p:sldId id="339" r:id="rId31"/>
    <p:sldId id="297" r:id="rId32"/>
    <p:sldId id="302" r:id="rId33"/>
    <p:sldId id="303" r:id="rId34"/>
    <p:sldId id="344" r:id="rId35"/>
    <p:sldId id="342" r:id="rId36"/>
    <p:sldId id="340" r:id="rId37"/>
    <p:sldId id="341" r:id="rId38"/>
    <p:sldId id="343" r:id="rId39"/>
    <p:sldId id="287" r:id="rId40"/>
  </p:sldIdLst>
  <p:sldSz cx="9144000" cy="6858000" type="screen4x3"/>
  <p:notesSz cx="6797675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9933"/>
    <a:srgbClr val="66CCFF"/>
    <a:srgbClr val="FF3399"/>
    <a:srgbClr val="00FF00"/>
    <a:srgbClr val="009999"/>
    <a:srgbClr val="0000FF"/>
    <a:srgbClr val="FFCC00"/>
    <a:srgbClr val="FF3300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16" autoAdjust="0"/>
    <p:restoredTop sz="88147" autoAdjust="0"/>
  </p:normalViewPr>
  <p:slideViewPr>
    <p:cSldViewPr showGuides="1">
      <p:cViewPr varScale="1">
        <p:scale>
          <a:sx n="64" d="100"/>
          <a:sy n="64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2.xlsx"/></Relationships>
</file>

<file path=ppt/charts/_rels/chart4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6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0099"/>
            </a:solidFill>
          </c:spPr>
          <c:dLbls>
            <c:dLbl>
              <c:idx val="0"/>
              <c:layout>
                <c:manualLayout>
                  <c:x val="-2.4464785651793528E-2"/>
                  <c:y val="-3.9122476396611643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463254593175858E-2"/>
                  <c:y val="-6.935309922752551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2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158326.35999999996</c:v>
                </c:pt>
                <c:pt idx="1">
                  <c:v>601648.16999999993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33CC"/>
            </a:solidFill>
          </c:spPr>
          <c:dLbls>
            <c:dLbl>
              <c:idx val="0"/>
              <c:layout>
                <c:manualLayout>
                  <c:x val="3.1001531058617676E-2"/>
                  <c:y val="-4.957905735716685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730424321959669E-2"/>
                  <c:y val="-0.11615983132440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2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164204.54</c:v>
                </c:pt>
                <c:pt idx="1">
                  <c:v>358926.89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spPr>
              <a:solidFill>
                <a:srgbClr val="008000"/>
              </a:solidFill>
              <a:ln w="9516" cap="rnd" cmpd="sng" algn="ctr">
                <a:solidFill>
                  <a:schemeClr val="accent4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Pt>
            <c:idx val="1"/>
            <c:spPr>
              <a:solidFill>
                <a:srgbClr val="008000"/>
              </a:solidFill>
              <a:ln w="9516" cap="rnd" cmpd="sng" algn="ctr">
                <a:solidFill>
                  <a:schemeClr val="accent4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7.4808836395450579E-2"/>
                  <c:y val="-5.7907415009142905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084098862642178E-2"/>
                  <c:y val="-2.9183677277307168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2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169701.29</c:v>
                </c:pt>
                <c:pt idx="1">
                  <c:v>357071</c:v>
                </c:pt>
              </c:numCache>
            </c:numRef>
          </c:val>
        </c:ser>
        <c:dLbls/>
        <c:shape val="box"/>
        <c:axId val="211460864"/>
        <c:axId val="211462400"/>
        <c:axId val="0"/>
      </c:bar3DChart>
      <c:catAx>
        <c:axId val="2114608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96" b="1">
                <a:solidFill>
                  <a:schemeClr val="tx1">
                    <a:lumMod val="95000"/>
                  </a:schemeClr>
                </a:solidFill>
              </a:defRPr>
            </a:pPr>
            <a:endParaRPr lang="ru-RU"/>
          </a:p>
        </c:txPr>
        <c:crossAx val="211462400"/>
        <c:crosses val="autoZero"/>
        <c:auto val="1"/>
        <c:lblAlgn val="ctr"/>
        <c:lblOffset val="100"/>
      </c:catAx>
      <c:valAx>
        <c:axId val="211462400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897">
                <a:latin typeface="Britannic Bold" panose="020B0903060703020204" pitchFamily="34" charset="0"/>
              </a:defRPr>
            </a:pPr>
            <a:endParaRPr lang="ru-RU"/>
          </a:p>
        </c:txPr>
        <c:crossAx val="211460864"/>
        <c:crosses val="autoZero"/>
        <c:crossBetween val="between"/>
        <c:majorUnit val="100000"/>
      </c:valAx>
      <c:spPr>
        <a:noFill/>
        <a:ln w="25375">
          <a:noFill/>
        </a:ln>
      </c:spPr>
    </c:plotArea>
    <c:legend>
      <c:legendPos val="t"/>
      <c:layout>
        <c:manualLayout>
          <c:xMode val="edge"/>
          <c:yMode val="edge"/>
          <c:x val="0.20171332901805589"/>
          <c:y val="1.4563015986638037E-2"/>
          <c:w val="0.53999830666328008"/>
          <c:h val="6.3522214268670968E-2"/>
        </c:manualLayout>
      </c:layout>
    </c:legend>
    <c:plotVisOnly val="1"/>
    <c:dispBlanksAs val="gap"/>
  </c:chart>
  <c:txPr>
    <a:bodyPr/>
    <a:lstStyle/>
    <a:p>
      <a:pPr>
        <a:defRPr sz="1794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9.1571741032370951E-2"/>
          <c:y val="2.024271844660195E-2"/>
          <c:w val="0.62446227034120738"/>
          <c:h val="0.8942640088678234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00FF00"/>
            </a:solidFill>
          </c:spPr>
          <c:dLbls>
            <c:dLbl>
              <c:idx val="0"/>
              <c:layout>
                <c:manualLayout>
                  <c:x val="-2.0833387562091941E-2"/>
                  <c:y val="-1.2298893381570628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521246827617626E-2"/>
                  <c:y val="-1.790008512449457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62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61396</c:v>
                </c:pt>
                <c:pt idx="1">
                  <c:v>60382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9CCFF"/>
            </a:solidFill>
          </c:spPr>
          <c:dLbls>
            <c:dLbl>
              <c:idx val="0"/>
              <c:layout>
                <c:manualLayout>
                  <c:x val="-1.990358126721764E-2"/>
                  <c:y val="-4.8111300276654605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821413852194105E-2"/>
                  <c:y val="-2.2404589628999085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62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122907.58</c:v>
                </c:pt>
                <c:pt idx="1">
                  <c:v>121103.59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3399"/>
            </a:solidFill>
          </c:spPr>
          <c:dLbls>
            <c:dLbl>
              <c:idx val="0"/>
              <c:layout>
                <c:manualLayout>
                  <c:x val="3.9210320817335831E-2"/>
                  <c:y val="-4.9306590054621685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4299311023622047"/>
                      <c:h val="5.610360360360360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6512873907290411E-2"/>
                  <c:y val="-2.055366390012059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62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165065.9</c:v>
                </c:pt>
                <c:pt idx="1">
                  <c:v>166028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dLbls>
            <c:dLbl>
              <c:idx val="0"/>
              <c:layout>
                <c:manualLayout>
                  <c:x val="4.1666666666666664E-2"/>
                  <c:y val="-1.491682627509399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222222222222124E-2"/>
                  <c:y val="-1.491682627509399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62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Лист1!$E$2:$E$3</c:f>
              <c:numCache>
                <c:formatCode>#,##0.00</c:formatCode>
                <c:ptCount val="2"/>
                <c:pt idx="0">
                  <c:v>9163.5</c:v>
                </c:pt>
                <c:pt idx="1">
                  <c:v>9163.5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3.168044077134987E-2"/>
                  <c:y val="-1.126126126126126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168044077134987E-2"/>
                  <c:y val="-1.126126126126126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Лист1!$F$2:$F$3</c:f>
              <c:numCache>
                <c:formatCode>#,##0.00</c:formatCode>
                <c:ptCount val="2"/>
                <c:pt idx="0">
                  <c:v>393.90999999999997</c:v>
                </c:pt>
                <c:pt idx="1">
                  <c:v>393.90999999999997</c:v>
                </c:pt>
              </c:numCache>
            </c:numRef>
          </c:val>
        </c:ser>
        <c:dLbls/>
        <c:shape val="box"/>
        <c:axId val="218666880"/>
        <c:axId val="218668416"/>
        <c:axId val="0"/>
      </c:bar3DChart>
      <c:catAx>
        <c:axId val="2186668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8668416"/>
        <c:crosses val="autoZero"/>
        <c:auto val="1"/>
        <c:lblAlgn val="ctr"/>
        <c:lblOffset val="100"/>
      </c:catAx>
      <c:valAx>
        <c:axId val="218668416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398">
                <a:latin typeface="Clarendon Condensed" panose="02040706040705040204" pitchFamily="18" charset="0"/>
              </a:defRPr>
            </a:pPr>
            <a:endParaRPr lang="ru-RU"/>
          </a:p>
        </c:txPr>
        <c:crossAx val="218666880"/>
        <c:crosses val="autoZero"/>
        <c:crossBetween val="between"/>
      </c:valAx>
      <c:spPr>
        <a:noFill/>
        <a:ln w="25362">
          <a:noFill/>
        </a:ln>
      </c:spPr>
    </c:plotArea>
    <c:legend>
      <c:legendPos val="r"/>
      <c:layout>
        <c:manualLayout>
          <c:xMode val="edge"/>
          <c:yMode val="edge"/>
          <c:x val="0.71603398690668341"/>
          <c:y val="0.13531108780036566"/>
          <c:w val="0.28396596603110569"/>
          <c:h val="0.5228772079165781"/>
        </c:manualLayout>
      </c:layout>
    </c:legend>
    <c:plotVisOnly val="1"/>
    <c:dispBlanksAs val="gap"/>
  </c:chart>
  <c:txPr>
    <a:bodyPr/>
    <a:lstStyle/>
    <a:p>
      <a:pPr>
        <a:defRPr sz="1797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rotY val="190"/>
      <c:perspective val="0"/>
    </c:view3D>
    <c:plotArea>
      <c:layout>
        <c:manualLayout>
          <c:layoutTarget val="inner"/>
          <c:xMode val="edge"/>
          <c:yMode val="edge"/>
          <c:x val="0"/>
          <c:y val="0"/>
          <c:w val="0.99173893915123068"/>
          <c:h val="0.993102599782785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3"/>
          <c:dPt>
            <c:idx val="0"/>
            <c:spPr>
              <a:solidFill>
                <a:srgbClr val="99CCFF"/>
              </a:solidFill>
            </c:spPr>
          </c:dPt>
          <c:dPt>
            <c:idx val="1"/>
            <c:spPr>
              <a:solidFill>
                <a:srgbClr val="009999"/>
              </a:solidFill>
            </c:spPr>
          </c:dPt>
          <c:dPt>
            <c:idx val="2"/>
            <c:spPr>
              <a:solidFill>
                <a:srgbClr val="00FF00"/>
              </a:solidFill>
            </c:spPr>
          </c:dPt>
          <c:dPt>
            <c:idx val="3"/>
            <c:spPr>
              <a:solidFill>
                <a:srgbClr val="FF33CC"/>
              </a:solidFill>
            </c:spPr>
          </c:dPt>
          <c:dPt>
            <c:idx val="4"/>
            <c:spPr>
              <a:solidFill>
                <a:srgbClr val="FF99FF"/>
              </a:solidFill>
            </c:spPr>
          </c:dPt>
          <c:dPt>
            <c:idx val="5"/>
            <c:spPr>
              <a:solidFill>
                <a:srgbClr val="FF3399"/>
              </a:solidFill>
            </c:spPr>
          </c:dPt>
          <c:dPt>
            <c:idx val="6"/>
            <c:spPr>
              <a:solidFill>
                <a:srgbClr val="FF9900"/>
              </a:solidFill>
            </c:spPr>
          </c:dPt>
          <c:dPt>
            <c:idx val="7"/>
            <c:spPr>
              <a:solidFill>
                <a:srgbClr val="FFCCFF"/>
              </a:solidFill>
            </c:spPr>
          </c:dPt>
          <c:dPt>
            <c:idx val="8"/>
            <c:spPr>
              <a:solidFill>
                <a:srgbClr val="FF3300"/>
              </a:solidFill>
            </c:spPr>
          </c:dPt>
          <c:dPt>
            <c:idx val="9"/>
            <c:spPr>
              <a:solidFill>
                <a:srgbClr val="0000FF"/>
              </a:solidFill>
            </c:spPr>
          </c:dPt>
          <c:dPt>
            <c:idx val="10"/>
            <c:spPr>
              <a:solidFill>
                <a:srgbClr val="FFCC00"/>
              </a:solidFill>
            </c:spPr>
          </c:dPt>
          <c:dLbls>
            <c:dLbl>
              <c:idx val="0"/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7191977077363896"/>
                  <c:y val="-0.19414967084032531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3782347765268583E-2"/>
                  <c:y val="2.6582100190062449E-2"/>
                </c:manualLayout>
              </c:layout>
              <c:spPr>
                <a:noFill/>
                <a:ln w="25367"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1">
                          <a:lumMod val="9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2649166347043295"/>
                      <c:h val="0.10179082948683139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0863227466678402"/>
                  <c:y val="2.3190434529017204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20388252148997135"/>
                  <c:y val="5.9412400462025353E-2"/>
                </c:manualLayout>
              </c:layout>
              <c:spPr>
                <a:noFill/>
                <a:ln w="25367"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19626796471357982"/>
                      <c:h val="0.10163934426229507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0.18832366942670858"/>
                  <c:y val="-0.18662046598683371"/>
                </c:manualLayout>
              </c:layout>
              <c:dLblPos val="bestFit"/>
              <c:showLegendKey val="1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2886819484240686"/>
                      <c:h val="9.934497816593886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1.6604358910723555E-2"/>
                  <c:y val="-1.1027171808441979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23387789635178122"/>
                  <c:y val="6.2291532206015236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0110089569749339"/>
                  <c:y val="7.3152187943720012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5755815265212199E-2"/>
                  <c:y val="0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67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Val val="1"/>
            <c:showCatName val="1"/>
            <c:showSer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государственного и муниципального долга</c:v>
                </c:pt>
                <c:pt idx="10">
                  <c:v>Межбюджетные трансферты общего характера бюджетам субъектов РФ и муниципальных образований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6060.6600000000008</c:v>
                </c:pt>
                <c:pt idx="1">
                  <c:v>2988.12</c:v>
                </c:pt>
                <c:pt idx="2">
                  <c:v>121906.25</c:v>
                </c:pt>
                <c:pt idx="3">
                  <c:v>147906.41999999998</c:v>
                </c:pt>
                <c:pt idx="4">
                  <c:v>962.6</c:v>
                </c:pt>
                <c:pt idx="5">
                  <c:v>316399.38</c:v>
                </c:pt>
                <c:pt idx="6">
                  <c:v>68331.14</c:v>
                </c:pt>
                <c:pt idx="7">
                  <c:v>18523.27</c:v>
                </c:pt>
                <c:pt idx="8">
                  <c:v>10473.67</c:v>
                </c:pt>
                <c:pt idx="9">
                  <c:v>38</c:v>
                </c:pt>
                <c:pt idx="10">
                  <c:v>20385.02</c:v>
                </c:pt>
              </c:numCache>
            </c:numRef>
          </c:val>
        </c:ser>
        <c:dLbls/>
      </c:pie3DChart>
      <c:spPr>
        <a:noFill/>
        <a:ln w="25367">
          <a:noFill/>
        </a:ln>
      </c:spPr>
    </c:plotArea>
    <c:plotVisOnly val="1"/>
    <c:dispBlanksAs val="zero"/>
  </c:chart>
  <c:txPr>
    <a:bodyPr/>
    <a:lstStyle/>
    <a:p>
      <a:pPr>
        <a:defRPr sz="1787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title>
      <c:layout>
        <c:manualLayout>
          <c:xMode val="edge"/>
          <c:yMode val="edge"/>
          <c:x val="1.6280194848525296E-2"/>
          <c:y val="0.74273474039429288"/>
        </c:manualLayout>
      </c:layout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9.7844655011343918E-3"/>
          <c:y val="0.31078000118406263"/>
          <c:w val="0.37941389741536552"/>
          <c:h val="0.5049342845302230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explosion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3399"/>
              </a:solidFill>
            </c:spPr>
          </c:dPt>
          <c:dPt>
            <c:idx val="3"/>
            <c:explosion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explosion val="16"/>
            <c:spPr>
              <a:solidFill>
                <a:srgbClr val="FF99FF"/>
              </a:solidFill>
            </c:spPr>
          </c:dPt>
          <c:dPt>
            <c:idx val="5"/>
            <c:explosion val="0"/>
            <c:spPr>
              <a:solidFill>
                <a:srgbClr val="FF9933"/>
              </a:solidFill>
            </c:spPr>
          </c:dPt>
          <c:dPt>
            <c:idx val="6"/>
            <c:explosion val="12"/>
            <c:spPr>
              <a:solidFill>
                <a:srgbClr val="CC0066"/>
              </a:solidFill>
            </c:spPr>
          </c:dPt>
          <c:dPt>
            <c:idx val="7"/>
            <c:spPr>
              <a:solidFill>
                <a:srgbClr val="00FFFF"/>
              </a:solidFill>
            </c:spPr>
          </c:dPt>
          <c:dPt>
            <c:idx val="8"/>
            <c:explosion val="14"/>
            <c:spPr>
              <a:solidFill>
                <a:srgbClr val="66CCFF"/>
              </a:solidFill>
            </c:spPr>
          </c:dPt>
          <c:dLbls>
            <c:dLbl>
              <c:idx val="0"/>
              <c:layout>
                <c:manualLayout>
                  <c:x val="2.0957845208373422E-2"/>
                  <c:y val="-0.11945907342977465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Val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4.7861548556430454E-2"/>
                  <c:y val="-0.10197945651530399"/>
                </c:manualLayout>
              </c:layout>
              <c:showVal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65"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 общего характера бюджетам субъектов РФ и муниципальных образований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56146.58</c:v>
                </c:pt>
                <c:pt idx="1">
                  <c:v>2756.2</c:v>
                </c:pt>
                <c:pt idx="2">
                  <c:v>40065.39</c:v>
                </c:pt>
                <c:pt idx="3">
                  <c:v>11158.94</c:v>
                </c:pt>
                <c:pt idx="4">
                  <c:v>962.6</c:v>
                </c:pt>
                <c:pt idx="5">
                  <c:v>298545.21999999997</c:v>
                </c:pt>
                <c:pt idx="6">
                  <c:v>65561.03</c:v>
                </c:pt>
                <c:pt idx="7">
                  <c:v>18157.759999999995</c:v>
                </c:pt>
                <c:pt idx="8">
                  <c:v>10183.27</c:v>
                </c:pt>
                <c:pt idx="9">
                  <c:v>25</c:v>
                </c:pt>
                <c:pt idx="10">
                  <c:v>19569.439999999995</c:v>
                </c:pt>
              </c:numCache>
            </c:numRef>
          </c:val>
        </c:ser>
        <c:dLbls/>
        <c:firstSliceAng val="0"/>
      </c:pieChart>
      <c:spPr>
        <a:noFill/>
        <a:ln w="25365">
          <a:noFill/>
        </a:ln>
      </c:spPr>
    </c:plotArea>
    <c:legend>
      <c:legendPos val="r"/>
      <c:layout>
        <c:manualLayout>
          <c:xMode val="edge"/>
          <c:yMode val="edge"/>
          <c:x val="0.21703904199475071"/>
          <c:y val="0.73362337931442789"/>
          <c:w val="0.78296095800524934"/>
          <c:h val="0.25707432952459885"/>
        </c:manualLayout>
      </c:layout>
      <c:txPr>
        <a:bodyPr/>
        <a:lstStyle/>
        <a:p>
          <a:pPr algn="just">
            <a:defRPr sz="1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95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title>
      <c:layout>
        <c:manualLayout>
          <c:xMode val="edge"/>
          <c:yMode val="edge"/>
          <c:x val="0.67744146981627307"/>
          <c:y val="7.9242236479564951E-2"/>
        </c:manualLayout>
      </c:layout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9.6242210521230859E-2"/>
          <c:y val="0.22665413092020209"/>
          <c:w val="0.80751557895753823"/>
          <c:h val="0.6548509421396954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spPr>
              <a:solidFill>
                <a:srgbClr val="99CC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3399"/>
              </a:solidFill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rgbClr val="FF99FF"/>
              </a:solidFill>
            </c:spPr>
          </c:dPt>
          <c:dPt>
            <c:idx val="5"/>
            <c:spPr>
              <a:solidFill>
                <a:srgbClr val="FF9933"/>
              </a:solidFill>
            </c:spPr>
          </c:dPt>
          <c:dPt>
            <c:idx val="6"/>
            <c:spPr>
              <a:solidFill>
                <a:srgbClr val="CC0066"/>
              </a:solidFill>
            </c:spPr>
          </c:dPt>
          <c:dPt>
            <c:idx val="7"/>
            <c:spPr>
              <a:solidFill>
                <a:srgbClr val="00FFFF"/>
              </a:solidFill>
            </c:spPr>
          </c:dPt>
          <c:dPt>
            <c:idx val="8"/>
            <c:spPr>
              <a:solidFill>
                <a:srgbClr val="66CCFF"/>
              </a:solidFill>
            </c:spPr>
          </c:dPt>
          <c:dLbls>
            <c:dLbl>
              <c:idx val="0"/>
              <c:layout>
                <c:manualLayout>
                  <c:x val="-7.29509186351706E-2"/>
                  <c:y val="-1.0156672723601901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3749999999999999E-2"/>
                  <c:y val="-1.335089844538663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141530385624874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3174759405074236E-2"/>
                  <c:y val="6.0331314354936327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7663385826771685E-2"/>
                  <c:y val="-0.19641256496234014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22243333333333332"/>
                      <c:h val="8.8888888888888878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5.2823535094922958E-4"/>
                  <c:y val="7.3947193168018184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4236111111111113"/>
                  <c:y val="1.095500549166648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234375"/>
                      <c:h val="4.3801811449779723E-2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-7.0528898731408607E-2"/>
                  <c:y val="-6.09500481842918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5.2083333333333356E-2"/>
                  <c:y val="-0.1122448435265935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21354166666666666"/>
                      <c:h val="4.2049738991788529E-2"/>
                    </c:manualLayout>
                  </c15:layout>
                </c:ext>
              </c:extLst>
            </c:dLbl>
            <c:spPr>
              <a:noFill/>
              <a:ln w="25373"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култура и спорт</c:v>
                </c:pt>
                <c:pt idx="9">
                  <c:v>Обслуживание государственного и муниицпального долга</c:v>
                </c:pt>
                <c:pt idx="10">
                  <c:v>Межбюджетные трансферты общего характера бюджетам РФ и муниципальных образований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61273.41</c:v>
                </c:pt>
                <c:pt idx="1">
                  <c:v>2756.2</c:v>
                </c:pt>
                <c:pt idx="2">
                  <c:v>38957.5</c:v>
                </c:pt>
                <c:pt idx="3">
                  <c:v>12531.88</c:v>
                </c:pt>
                <c:pt idx="4">
                  <c:v>962.6</c:v>
                </c:pt>
                <c:pt idx="5">
                  <c:v>301323.67</c:v>
                </c:pt>
                <c:pt idx="6">
                  <c:v>58973.950000000004</c:v>
                </c:pt>
                <c:pt idx="7">
                  <c:v>19814.18</c:v>
                </c:pt>
                <c:pt idx="8">
                  <c:v>10860.66</c:v>
                </c:pt>
                <c:pt idx="9">
                  <c:v>25</c:v>
                </c:pt>
                <c:pt idx="10">
                  <c:v>19293.57</c:v>
                </c:pt>
              </c:numCache>
            </c:numRef>
          </c:val>
        </c:ser>
        <c:dLbls/>
        <c:firstSliceAng val="0"/>
      </c:pieChart>
      <c:spPr>
        <a:noFill/>
        <a:ln w="25373">
          <a:noFill/>
        </a:ln>
      </c:spPr>
    </c:plotArea>
    <c:plotVisOnly val="1"/>
    <c:dispBlanksAs val="zero"/>
  </c:chart>
  <c:txPr>
    <a:bodyPr/>
    <a:lstStyle/>
    <a:p>
      <a:pPr>
        <a:defRPr sz="1798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CC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37907.86</c:v>
                </c:pt>
                <c:pt idx="1">
                  <c:v>37285.789999999994</c:v>
                </c:pt>
                <c:pt idx="2">
                  <c:v>36744.28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5.7</c:v>
                </c:pt>
                <c:pt idx="1">
                  <c:v>2.2000000000000002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3423</c:v>
                </c:pt>
                <c:pt idx="1">
                  <c:v>3138</c:v>
                </c:pt>
                <c:pt idx="2">
                  <c:v>3138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17527.27</c:v>
                </c:pt>
                <c:pt idx="1">
                  <c:v>8623.76</c:v>
                </c:pt>
                <c:pt idx="2">
                  <c:v>9292.5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0</c:v>
                </c:pt>
                <c:pt idx="1">
                  <c:v>6000</c:v>
                </c:pt>
                <c:pt idx="2">
                  <c:v>11000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Ряд 7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996.82999999999993</c:v>
                </c:pt>
                <c:pt idx="1">
                  <c:v>996.82999999999993</c:v>
                </c:pt>
                <c:pt idx="2">
                  <c:v>996.82999999999993</c:v>
                </c:pt>
              </c:numCache>
            </c:numRef>
          </c:val>
        </c:ser>
        <c:dLbls/>
        <c:overlap val="100"/>
        <c:axId val="219302912"/>
        <c:axId val="220312320"/>
      </c:barChart>
      <c:catAx>
        <c:axId val="219302912"/>
        <c:scaling>
          <c:orientation val="minMax"/>
        </c:scaling>
        <c:axPos val="b"/>
        <c:numFmt formatCode="General" sourceLinked="1"/>
        <c:tickLblPos val="nextTo"/>
        <c:crossAx val="220312320"/>
        <c:crosses val="autoZero"/>
        <c:auto val="1"/>
        <c:lblAlgn val="ctr"/>
        <c:lblOffset val="100"/>
      </c:catAx>
      <c:valAx>
        <c:axId val="22031232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797"/>
            </a:pPr>
            <a:endParaRPr lang="ru-RU"/>
          </a:p>
        </c:txPr>
        <c:crossAx val="219302912"/>
        <c:crosses val="autoZero"/>
        <c:crossBetween val="between"/>
      </c:valAx>
      <c:spPr>
        <a:noFill/>
        <a:ln w="25303">
          <a:noFill/>
        </a:ln>
      </c:spPr>
    </c:plotArea>
    <c:plotVisOnly val="1"/>
    <c:dispBlanksAs val="gap"/>
  </c:chart>
  <c:txPr>
    <a:bodyPr/>
    <a:lstStyle/>
    <a:p>
      <a:pPr>
        <a:defRPr sz="1796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</a:t>
            </a:r>
            <a:endParaRPr lang="ru-RU" dirty="0"/>
          </a:p>
        </c:rich>
      </c:tx>
      <c:layout>
        <c:manualLayout>
          <c:xMode val="edge"/>
          <c:yMode val="edge"/>
          <c:x val="4.0514753837588499E-2"/>
          <c:y val="0.18149616203634927"/>
        </c:manualLayout>
      </c:layout>
    </c:title>
    <c:plotArea>
      <c:layout>
        <c:manualLayout>
          <c:layoutTarget val="inner"/>
          <c:xMode val="edge"/>
          <c:yMode val="edge"/>
          <c:x val="0.15234492775781669"/>
          <c:y val="0.2602592014840423"/>
          <c:w val="0.65179487179487205"/>
          <c:h val="0.7262857142857144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"/>
          <c:dPt>
            <c:idx val="0"/>
            <c:explosion val="17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10"/>
          </c:dPt>
          <c:dLbls>
            <c:dLbl>
              <c:idx val="0"/>
              <c:layout>
                <c:manualLayout>
                  <c:x val="0.19512198607813025"/>
                  <c:y val="-4.5261669024045277E-2"/>
                </c:manualLayout>
              </c:layout>
              <c:spPr>
                <a:noFill/>
                <a:ln w="21949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Лист1!$A$1:$A$12</c:f>
              <c:strCache>
                <c:ptCount val="5"/>
                <c:pt idx="0">
                  <c:v> </c:v>
                </c:pt>
                <c:pt idx="1">
                  <c:v>Кв. 1</c:v>
                </c:pt>
                <c:pt idx="2">
                  <c:v>Кв. 2</c:v>
                </c:pt>
                <c:pt idx="3">
                  <c:v>Кв. 3</c:v>
                </c:pt>
                <c:pt idx="4">
                  <c:v>Кв. 4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7.8</c:v>
                </c:pt>
                <c:pt idx="1">
                  <c:v>0.4</c:v>
                </c:pt>
                <c:pt idx="2">
                  <c:v>15.9</c:v>
                </c:pt>
                <c:pt idx="3">
                  <c:v>19.3</c:v>
                </c:pt>
                <c:pt idx="4">
                  <c:v>0.1</c:v>
                </c:pt>
                <c:pt idx="5">
                  <c:v>41.2</c:v>
                </c:pt>
                <c:pt idx="6">
                  <c:v>8.9</c:v>
                </c:pt>
                <c:pt idx="7">
                  <c:v>2.4</c:v>
                </c:pt>
                <c:pt idx="8">
                  <c:v>1.4</c:v>
                </c:pt>
                <c:pt idx="9">
                  <c:v>0</c:v>
                </c:pt>
                <c:pt idx="10">
                  <c:v>2.6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1949">
          <a:noFill/>
        </a:ln>
      </c:spPr>
    </c:plotArea>
    <c:plotVisOnly val="1"/>
    <c:dispBlanksAs val="zero"/>
  </c:chart>
  <c:txPr>
    <a:bodyPr/>
    <a:lstStyle/>
    <a:p>
      <a:pPr>
        <a:defRPr sz="1555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202</a:t>
            </a:r>
            <a:r>
              <a:rPr lang="ru-RU" dirty="0" smtClean="0"/>
              <a:t>5</a:t>
            </a:r>
          </a:p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8.1354473547949391E-2"/>
          <c:y val="0.23807331286978958"/>
        </c:manualLayout>
      </c:layout>
    </c:title>
    <c:plotArea>
      <c:layout>
        <c:manualLayout>
          <c:layoutTarget val="inner"/>
          <c:xMode val="edge"/>
          <c:yMode val="edge"/>
          <c:x val="0.15234492775781669"/>
          <c:y val="0.2602592014840423"/>
          <c:w val="0.65179487179487205"/>
          <c:h val="0.7262857142857144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7"/>
          <c:dPt>
            <c:idx val="0"/>
            <c:explosion val="0"/>
          </c:dPt>
          <c:dPt>
            <c:idx val="1"/>
          </c:dPt>
          <c:dPt>
            <c:idx val="2"/>
            <c:explosion val="0"/>
          </c:dPt>
          <c:dPt>
            <c:idx val="3"/>
            <c:explosion val="0"/>
          </c:dPt>
          <c:dPt>
            <c:idx val="4"/>
            <c:explosion val="0"/>
          </c:dPt>
          <c:dPt>
            <c:idx val="5"/>
            <c:explosion val="1"/>
          </c:dPt>
          <c:dPt>
            <c:idx val="6"/>
            <c:explosion val="1"/>
          </c:dPt>
          <c:dPt>
            <c:idx val="7"/>
            <c:explosion val="0"/>
          </c:dPt>
          <c:dPt>
            <c:idx val="8"/>
            <c:explosion val="0"/>
          </c:dPt>
          <c:dPt>
            <c:idx val="9"/>
            <c:explosion val="0"/>
          </c:dPt>
          <c:dPt>
            <c:idx val="10"/>
          </c:dPt>
          <c:dLbls>
            <c:dLbl>
              <c:idx val="1"/>
              <c:layout>
                <c:manualLayout>
                  <c:x val="0.20295866141732272"/>
                  <c:y val="-0.2191724412384049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000" b="1">
                        <a:solidFill>
                          <a:schemeClr val="tx1"/>
                        </a:solidFill>
                      </a:defRPr>
                    </a:pPr>
                    <a:fld id="{A2DFA2A8-6553-4010-8673-145BAB80369E}" type="VALUE">
                      <a:rPr lang="en-US" smtClean="0"/>
                      <a:pPr>
                        <a:defRPr sz="2000" b="1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pPr>
                <a:noFill/>
                <a:ln w="25325">
                  <a:noFill/>
                </a:ln>
              </c:spPr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31010433070866139"/>
                      <c:h val="0.21824316583557996"/>
                    </c:manualLayout>
                  </c15:layout>
                  <c15:dlblFieldTable/>
                  <c15:showDataLabelsRange val="0"/>
                </c:ext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11.6</c:v>
                </c:pt>
                <c:pt idx="1">
                  <c:v>0.5</c:v>
                </c:pt>
                <c:pt idx="2">
                  <c:v>7.4</c:v>
                </c:pt>
                <c:pt idx="3">
                  <c:v>2.4</c:v>
                </c:pt>
                <c:pt idx="4">
                  <c:v>0.2</c:v>
                </c:pt>
                <c:pt idx="5">
                  <c:v>57.2</c:v>
                </c:pt>
                <c:pt idx="6">
                  <c:v>11.2</c:v>
                </c:pt>
                <c:pt idx="7">
                  <c:v>3.8</c:v>
                </c:pt>
                <c:pt idx="8">
                  <c:v>2</c:v>
                </c:pt>
                <c:pt idx="9">
                  <c:v>0</c:v>
                </c:pt>
                <c:pt idx="10">
                  <c:v>3.7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25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layout>
        <c:manualLayout>
          <c:xMode val="edge"/>
          <c:yMode val="edge"/>
          <c:x val="4.9590479794109056E-2"/>
          <c:y val="0.11173789698622059"/>
        </c:manualLayout>
      </c:layout>
    </c:title>
    <c:plotArea>
      <c:layout>
        <c:manualLayout>
          <c:layoutTarget val="inner"/>
          <c:xMode val="edge"/>
          <c:yMode val="edge"/>
          <c:x val="0.15234492775781669"/>
          <c:y val="0.2602592014840423"/>
          <c:w val="0.65179487179487205"/>
          <c:h val="0.7262857142857144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10"/>
          </c:dPt>
          <c:dLbls>
            <c:dLbl>
              <c:idx val="1"/>
              <c:layout>
                <c:manualLayout>
                  <c:x val="2.4957441447609231E-2"/>
                  <c:y val="-0.1471004243281471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000" b="1"/>
                    </a:pPr>
                    <a:fld id="{568B3DFA-6DAF-4129-B9E9-F245104AFC18}" type="VALUE">
                      <a:rPr lang="en-US" smtClean="0"/>
                      <a:pPr>
                        <a:defRPr sz="2000" b="1"/>
                      </a:pPr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pPr>
                <a:noFill/>
                <a:ln w="25325">
                  <a:noFill/>
                </a:ln>
              </c:spPr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30212133003044561"/>
                      <c:h val="0.22670215901554785"/>
                    </c:manualLayout>
                  </c15:layout>
                  <c15:dlblFieldTable/>
                  <c15:showDataLabelsRange val="0"/>
                </c:ext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7.8</c:v>
                </c:pt>
                <c:pt idx="1">
                  <c:v>0.4</c:v>
                </c:pt>
                <c:pt idx="2">
                  <c:v>15.9</c:v>
                </c:pt>
                <c:pt idx="3">
                  <c:v>19.3</c:v>
                </c:pt>
                <c:pt idx="4">
                  <c:v>0.1</c:v>
                </c:pt>
                <c:pt idx="5">
                  <c:v>41.2</c:v>
                </c:pt>
                <c:pt idx="6">
                  <c:v>8.9</c:v>
                </c:pt>
                <c:pt idx="7">
                  <c:v>2.4</c:v>
                </c:pt>
                <c:pt idx="8">
                  <c:v>1.4</c:v>
                </c:pt>
                <c:pt idx="9">
                  <c:v>0</c:v>
                </c:pt>
                <c:pt idx="10">
                  <c:v>2.6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25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202</a:t>
            </a:r>
            <a:r>
              <a:rPr lang="ru-RU" dirty="0" smtClean="0"/>
              <a:t>4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8.1354473547949391E-2"/>
          <c:y val="0.23807331286978958"/>
        </c:manualLayout>
      </c:layout>
    </c:title>
    <c:plotArea>
      <c:layout>
        <c:manualLayout>
          <c:layoutTarget val="inner"/>
          <c:xMode val="edge"/>
          <c:yMode val="edge"/>
          <c:x val="0.15234492775781669"/>
          <c:y val="0.2602592014840423"/>
          <c:w val="0.65179487179487205"/>
          <c:h val="0.7262857142857144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10"/>
          </c:dPt>
          <c:dLbls>
            <c:dLbl>
              <c:idx val="1"/>
              <c:layout>
                <c:manualLayout>
                  <c:x val="6.5796912313845504E-2"/>
                  <c:y val="-0.16683726643341026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000" b="1"/>
                    </a:pPr>
                    <a:fld id="{9DC9ACD2-F8E4-4231-9B99-A12353ECC0DE}" type="VALUE">
                      <a:rPr lang="en-US" smtClean="0"/>
                      <a:pPr>
                        <a:defRPr sz="2000" b="1"/>
                      </a:pPr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pPr>
                <a:noFill/>
                <a:ln w="25325">
                  <a:noFill/>
                </a:ln>
              </c:spPr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38380027176291814"/>
                      <c:h val="0.17302631578947367"/>
                    </c:manualLayout>
                  </c15:layout>
                  <c15:dlblFieldTable/>
                  <c15:showDataLabelsRange val="0"/>
                </c:ext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10.7</c:v>
                </c:pt>
                <c:pt idx="1">
                  <c:v>0.5</c:v>
                </c:pt>
                <c:pt idx="2">
                  <c:v>7.7</c:v>
                </c:pt>
                <c:pt idx="3">
                  <c:v>2.1</c:v>
                </c:pt>
                <c:pt idx="4">
                  <c:v>0.2</c:v>
                </c:pt>
                <c:pt idx="5">
                  <c:v>57.1</c:v>
                </c:pt>
                <c:pt idx="6">
                  <c:v>12.5</c:v>
                </c:pt>
                <c:pt idx="7">
                  <c:v>3.5</c:v>
                </c:pt>
                <c:pt idx="8">
                  <c:v>2</c:v>
                </c:pt>
                <c:pt idx="9">
                  <c:v>0</c:v>
                </c:pt>
                <c:pt idx="10">
                  <c:v>3.7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25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layout>
        <c:manualLayout>
          <c:xMode val="edge"/>
          <c:yMode val="edge"/>
          <c:x val="8.1354452786424988E-2"/>
          <c:y val="0.23807322161652872"/>
        </c:manualLayout>
      </c:layout>
    </c:title>
    <c:plotArea>
      <c:layout>
        <c:manualLayout>
          <c:layoutTarget val="inner"/>
          <c:xMode val="edge"/>
          <c:yMode val="edge"/>
          <c:x val="0.14846153846153851"/>
          <c:y val="0.2737142857142858"/>
          <c:w val="0.65179487179487205"/>
          <c:h val="0.7262857142857144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13"/>
          <c:dPt>
            <c:idx val="0"/>
            <c:explosion val="0"/>
          </c:dPt>
          <c:dPt>
            <c:idx val="1"/>
            <c:explosion val="0"/>
          </c:dPt>
          <c:dPt>
            <c:idx val="2"/>
            <c:explosion val="0"/>
          </c:dPt>
          <c:dPt>
            <c:idx val="3"/>
            <c:explosion val="0"/>
          </c:dPt>
          <c:dPt>
            <c:idx val="4"/>
            <c:explosion val="0"/>
          </c:dPt>
          <c:dPt>
            <c:idx val="5"/>
            <c:explosion val="0"/>
          </c:dPt>
          <c:dPt>
            <c:idx val="6"/>
            <c:explosion val="0"/>
          </c:dPt>
          <c:dPt>
            <c:idx val="7"/>
            <c:explosion val="0"/>
          </c:dPt>
          <c:dPt>
            <c:idx val="8"/>
            <c:explosion val="0"/>
          </c:dPt>
          <c:dPt>
            <c:idx val="9"/>
            <c:explosion val="0"/>
          </c:dPt>
          <c:dPt>
            <c:idx val="10"/>
            <c:explosion val="0"/>
          </c:dPt>
          <c:dLbls>
            <c:dLbl>
              <c:idx val="2"/>
              <c:layout>
                <c:manualLayout>
                  <c:x val="4.508180586033303E-2"/>
                  <c:y val="-8.7369627722548943E-2"/>
                </c:manualLayout>
              </c:layout>
              <c:tx>
                <c:rich>
                  <a:bodyPr/>
                  <a:lstStyle/>
                  <a:p>
                    <a:fld id="{40615BB9-9A9A-4D4D-8321-0E18C15E489B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28444655995869361"/>
                      <c:h val="0.26700696055684453"/>
                    </c:manualLayout>
                  </c15:layout>
                  <c15:dlblFieldTable/>
                  <c15:showDataLabelsRange val="0"/>
                </c:ext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7.8</c:v>
                </c:pt>
                <c:pt idx="1">
                  <c:v>0.4</c:v>
                </c:pt>
                <c:pt idx="2">
                  <c:v>15.9</c:v>
                </c:pt>
                <c:pt idx="3">
                  <c:v>19.3</c:v>
                </c:pt>
                <c:pt idx="4">
                  <c:v>0.1</c:v>
                </c:pt>
                <c:pt idx="5">
                  <c:v>41.2</c:v>
                </c:pt>
                <c:pt idx="6">
                  <c:v>8.9</c:v>
                </c:pt>
                <c:pt idx="7">
                  <c:v>2.4</c:v>
                </c:pt>
                <c:pt idx="8">
                  <c:v>1.4</c:v>
                </c:pt>
                <c:pt idx="9">
                  <c:v>0</c:v>
                </c:pt>
                <c:pt idx="10">
                  <c:v>2.6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3464">
          <a:noFill/>
        </a:ln>
      </c:spPr>
    </c:plotArea>
    <c:plotVisOnly val="1"/>
    <c:dispBlanksAs val="zero"/>
  </c:chart>
  <c:txPr>
    <a:bodyPr/>
    <a:lstStyle/>
    <a:p>
      <a:pPr>
        <a:defRPr sz="1663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73321225975785276"/>
          <c:y val="9.3750000000000028E-2"/>
        </c:manualLayout>
      </c:layout>
    </c:title>
    <c:view3D>
      <c:rotX val="30"/>
      <c:perspective val="0"/>
    </c:view3D>
    <c:plotArea>
      <c:layout>
        <c:manualLayout>
          <c:layoutTarget val="inner"/>
          <c:xMode val="edge"/>
          <c:yMode val="edge"/>
          <c:x val="2.7771992210651096E-2"/>
          <c:y val="0.19573228346456698"/>
          <c:w val="0.68182033697400735"/>
          <c:h val="0.679816929133858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Pt>
            <c:idx val="0"/>
          </c:dPt>
          <c:dPt>
            <c:idx val="1"/>
          </c:dPt>
          <c:dPt>
            <c:idx val="2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 w="25251">
                <a:noFill/>
              </a:ln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122123.05</c:v>
                </c:pt>
                <c:pt idx="1">
                  <c:v>36203.310000000005</c:v>
                </c:pt>
                <c:pt idx="2">
                  <c:v>601648.16999999993</c:v>
                </c:pt>
              </c:numCache>
            </c:numRef>
          </c:val>
        </c:ser>
        <c:dLbls/>
      </c:pie3DChart>
      <c:spPr>
        <a:noFill/>
        <a:ln w="25325">
          <a:noFill/>
        </a:ln>
      </c:spPr>
    </c:plotArea>
    <c:legend>
      <c:legendPos val="r"/>
      <c:layout>
        <c:manualLayout>
          <c:xMode val="edge"/>
          <c:yMode val="edge"/>
          <c:x val="0.7395845941792486"/>
          <c:y val="0.31492972256972557"/>
          <c:w val="0.21740479623145695"/>
          <c:h val="0.54152525326857526"/>
        </c:manualLayout>
      </c:layout>
      <c:txPr>
        <a:bodyPr/>
        <a:lstStyle/>
        <a:p>
          <a:pPr>
            <a:defRPr sz="796"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79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layout>
        <c:manualLayout>
          <c:xMode val="edge"/>
          <c:yMode val="edge"/>
          <c:x val="6.396302636083534E-2"/>
          <c:y val="0.2008390018591899"/>
        </c:manualLayout>
      </c:layout>
    </c:title>
    <c:plotArea>
      <c:layout>
        <c:manualLayout>
          <c:layoutTarget val="inner"/>
          <c:xMode val="edge"/>
          <c:yMode val="edge"/>
          <c:x val="0.20251542881464141"/>
          <c:y val="0.24657605626681189"/>
          <c:w val="0.65179487179487205"/>
          <c:h val="0.7262857142857144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10"/>
          </c:dPt>
          <c:dLbls>
            <c:dLbl>
              <c:idx val="2"/>
              <c:layout>
                <c:manualLayout>
                  <c:x val="0.157453269428278"/>
                  <c:y val="-0.12765962793584684"/>
                </c:manualLayout>
              </c:layout>
              <c:tx>
                <c:rich>
                  <a:bodyPr/>
                  <a:lstStyle/>
                  <a:p>
                    <a:fld id="{615033A5-54D5-4791-8D73-258EEE188F19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23278260869565218"/>
                      <c:h val="0.2577128738954908"/>
                    </c:manualLayout>
                  </c15:layout>
                  <c15:dlblFieldTable/>
                  <c15:showDataLabelsRange val="0"/>
                </c:ext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10.7</c:v>
                </c:pt>
                <c:pt idx="1">
                  <c:v>0.5</c:v>
                </c:pt>
                <c:pt idx="2">
                  <c:v>7.7</c:v>
                </c:pt>
                <c:pt idx="3">
                  <c:v>2.1</c:v>
                </c:pt>
                <c:pt idx="4">
                  <c:v>0.2</c:v>
                </c:pt>
                <c:pt idx="5">
                  <c:v>57.1</c:v>
                </c:pt>
                <c:pt idx="6">
                  <c:v>12.5</c:v>
                </c:pt>
                <c:pt idx="7">
                  <c:v>3.5</c:v>
                </c:pt>
                <c:pt idx="8">
                  <c:v>2</c:v>
                </c:pt>
                <c:pt idx="9">
                  <c:v>0</c:v>
                </c:pt>
                <c:pt idx="10">
                  <c:v>3.7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3463">
          <a:noFill/>
        </a:ln>
      </c:spPr>
    </c:plotArea>
    <c:plotVisOnly val="1"/>
    <c:dispBlanksAs val="zero"/>
  </c:chart>
  <c:txPr>
    <a:bodyPr/>
    <a:lstStyle/>
    <a:p>
      <a:pPr>
        <a:defRPr sz="1663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endParaRPr lang="ru-RU" sz="1800" dirty="0" smtClean="0"/>
          </a:p>
          <a:p>
            <a:pPr>
              <a:defRPr/>
            </a:pPr>
            <a:r>
              <a:rPr lang="en-US" sz="1800" dirty="0" smtClean="0"/>
              <a:t>202</a:t>
            </a:r>
            <a:r>
              <a:rPr lang="ru-RU" sz="1800" dirty="0" smtClean="0"/>
              <a:t>5</a:t>
            </a: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4.6402978697430271E-2"/>
          <c:y val="0.27520377661125695"/>
        </c:manualLayout>
      </c:layout>
    </c:title>
    <c:plotArea>
      <c:layout>
        <c:manualLayout>
          <c:layoutTarget val="inner"/>
          <c:xMode val="edge"/>
          <c:yMode val="edge"/>
          <c:x val="0.18992859873098389"/>
          <c:y val="0.32012791112004479"/>
          <c:w val="0.5494433147312896"/>
          <c:h val="0.6566653571004377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10"/>
          </c:dPt>
          <c:dLbls>
            <c:dLbl>
              <c:idx val="2"/>
              <c:layout>
                <c:manualLayout>
                  <c:x val="0.25759162303664929"/>
                  <c:y val="-9.0584028605482786E-2"/>
                </c:manualLayout>
              </c:layout>
              <c:tx>
                <c:rich>
                  <a:bodyPr/>
                  <a:lstStyle/>
                  <a:p>
                    <a:fld id="{83E08AB3-CC52-4037-8F1C-ECC45745B051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2531729397699633"/>
                      <c:h val="0.23098927294398092"/>
                    </c:manualLayout>
                  </c15:layout>
                  <c15:dlblFieldTable/>
                  <c15:showDataLabelsRange val="0"/>
                </c:ext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11.6</c:v>
                </c:pt>
                <c:pt idx="1">
                  <c:v>0.5</c:v>
                </c:pt>
                <c:pt idx="2">
                  <c:v>7.4</c:v>
                </c:pt>
                <c:pt idx="3">
                  <c:v>2.4</c:v>
                </c:pt>
                <c:pt idx="4">
                  <c:v>0.2</c:v>
                </c:pt>
                <c:pt idx="5">
                  <c:v>57.2</c:v>
                </c:pt>
                <c:pt idx="6">
                  <c:v>11.2</c:v>
                </c:pt>
                <c:pt idx="7">
                  <c:v>3.8</c:v>
                </c:pt>
                <c:pt idx="8">
                  <c:v>2</c:v>
                </c:pt>
                <c:pt idx="9">
                  <c:v>0</c:v>
                </c:pt>
                <c:pt idx="10">
                  <c:v>3.7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3567">
          <a:noFill/>
        </a:ln>
      </c:spPr>
    </c:plotArea>
    <c:plotVisOnly val="1"/>
    <c:dispBlanksAs val="zero"/>
  </c:chart>
  <c:txPr>
    <a:bodyPr/>
    <a:lstStyle/>
    <a:p>
      <a:pPr>
        <a:defRPr sz="167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layout>
        <c:manualLayout>
          <c:xMode val="edge"/>
          <c:yMode val="edge"/>
          <c:x val="5.0286272355490449E-2"/>
          <c:y val="0.19523823945083793"/>
        </c:manualLayout>
      </c:layout>
    </c:title>
    <c:plotArea>
      <c:layout>
        <c:manualLayout>
          <c:layoutTarget val="inner"/>
          <c:xMode val="edge"/>
          <c:yMode val="edge"/>
          <c:x val="0.18277708184204253"/>
          <c:y val="0.26028139596543087"/>
          <c:w val="0.65179487179487205"/>
          <c:h val="0.7262857142857144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8"/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10"/>
          </c:dPt>
          <c:dLbls>
            <c:dLbl>
              <c:idx val="5"/>
              <c:tx>
                <c:rich>
                  <a:bodyPr/>
                  <a:lstStyle/>
                  <a:p>
                    <a:fld id="{6AC95C30-965E-41A0-8286-D2605B2A8B1D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7.8</c:v>
                </c:pt>
                <c:pt idx="1">
                  <c:v>0.4</c:v>
                </c:pt>
                <c:pt idx="2">
                  <c:v>15.9</c:v>
                </c:pt>
                <c:pt idx="3">
                  <c:v>19.3</c:v>
                </c:pt>
                <c:pt idx="4">
                  <c:v>0.1</c:v>
                </c:pt>
                <c:pt idx="5">
                  <c:v>41.2</c:v>
                </c:pt>
                <c:pt idx="6">
                  <c:v>8.9</c:v>
                </c:pt>
                <c:pt idx="7">
                  <c:v>2.4</c:v>
                </c:pt>
                <c:pt idx="8">
                  <c:v>1.4</c:v>
                </c:pt>
                <c:pt idx="9">
                  <c:v>0</c:v>
                </c:pt>
                <c:pt idx="10">
                  <c:v>2.6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54">
          <a:noFill/>
        </a:ln>
      </c:spPr>
    </c:plotArea>
    <c:plotVisOnly val="1"/>
    <c:dispBlanksAs val="zero"/>
  </c:chart>
  <c:txPr>
    <a:bodyPr/>
    <a:lstStyle/>
    <a:p>
      <a:pPr>
        <a:defRPr sz="1797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202</a:t>
            </a:r>
            <a:r>
              <a:rPr lang="ru-RU" sz="1600" dirty="0" smtClean="0"/>
              <a:t>4</a:t>
            </a:r>
          </a:p>
          <a:p>
            <a:pPr>
              <a:defRPr sz="1600"/>
            </a:pPr>
            <a:endParaRPr lang="en-US" sz="1600" dirty="0"/>
          </a:p>
        </c:rich>
      </c:tx>
      <c:layout>
        <c:manualLayout>
          <c:xMode val="edge"/>
          <c:yMode val="edge"/>
          <c:x val="8.7274278215223114E-2"/>
          <c:y val="4.7201941509972664E-3"/>
        </c:manualLayout>
      </c:layout>
    </c:title>
    <c:plotArea>
      <c:layout>
        <c:manualLayout>
          <c:layoutTarget val="inner"/>
          <c:xMode val="edge"/>
          <c:yMode val="edge"/>
          <c:x val="0.17949311023622053"/>
          <c:y val="1.6759371515382832E-2"/>
          <c:w val="0.63778838582677166"/>
          <c:h val="0.909264778518668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10"/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57,1</a:t>
                    </a:r>
                  </a:p>
                  <a:p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11.6</c:v>
                </c:pt>
                <c:pt idx="1">
                  <c:v>0.5</c:v>
                </c:pt>
                <c:pt idx="2">
                  <c:v>7.4</c:v>
                </c:pt>
                <c:pt idx="3">
                  <c:v>2.4</c:v>
                </c:pt>
                <c:pt idx="4">
                  <c:v>0.2</c:v>
                </c:pt>
                <c:pt idx="5">
                  <c:v>57.2</c:v>
                </c:pt>
                <c:pt idx="6">
                  <c:v>11.2</c:v>
                </c:pt>
                <c:pt idx="7">
                  <c:v>3.8</c:v>
                </c:pt>
                <c:pt idx="8">
                  <c:v>2</c:v>
                </c:pt>
                <c:pt idx="9">
                  <c:v>0</c:v>
                </c:pt>
                <c:pt idx="10">
                  <c:v>3.7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15925">
          <a:noFill/>
        </a:ln>
      </c:spPr>
    </c:plotArea>
    <c:plotVisOnly val="1"/>
    <c:dispBlanksAs val="zero"/>
  </c:chart>
  <c:txPr>
    <a:bodyPr/>
    <a:lstStyle/>
    <a:p>
      <a:pPr>
        <a:defRPr sz="1129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202</a:t>
            </a:r>
            <a:r>
              <a:rPr lang="ru-RU" sz="1600" dirty="0" smtClean="0"/>
              <a:t>5</a:t>
            </a:r>
          </a:p>
          <a:p>
            <a:pPr>
              <a:defRPr sz="1600"/>
            </a:pPr>
            <a:endParaRPr lang="en-US" sz="1600" dirty="0"/>
          </a:p>
        </c:rich>
      </c:tx>
      <c:layout>
        <c:manualLayout>
          <c:xMode val="edge"/>
          <c:yMode val="edge"/>
          <c:x val="5.0518044619422574E-2"/>
          <c:y val="0"/>
        </c:manualLayout>
      </c:layout>
    </c:title>
    <c:plotArea>
      <c:layout>
        <c:manualLayout>
          <c:layoutTarget val="inner"/>
          <c:xMode val="edge"/>
          <c:yMode val="edge"/>
          <c:x val="0.1280275945236575"/>
          <c:y val="8.901879240159595E-2"/>
          <c:w val="0.77139534883720928"/>
          <c:h val="0.843604724918104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10"/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57,2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11.16</c:v>
                </c:pt>
                <c:pt idx="1">
                  <c:v>0.44</c:v>
                </c:pt>
                <c:pt idx="2">
                  <c:v>9.98</c:v>
                </c:pt>
                <c:pt idx="3">
                  <c:v>1.6600000000000001</c:v>
                </c:pt>
                <c:pt idx="4">
                  <c:v>0</c:v>
                </c:pt>
                <c:pt idx="5">
                  <c:v>56.78</c:v>
                </c:pt>
                <c:pt idx="6">
                  <c:v>10.69</c:v>
                </c:pt>
                <c:pt idx="7">
                  <c:v>3.17</c:v>
                </c:pt>
                <c:pt idx="8">
                  <c:v>2.0499999999999998</c:v>
                </c:pt>
                <c:pt idx="9">
                  <c:v>0.8</c:v>
                </c:pt>
                <c:pt idx="10">
                  <c:v>3.27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15411">
          <a:noFill/>
        </a:ln>
      </c:spPr>
    </c:plotArea>
    <c:plotVisOnly val="1"/>
    <c:dispBlanksAs val="zero"/>
  </c:chart>
  <c:txPr>
    <a:bodyPr/>
    <a:lstStyle/>
    <a:p>
      <a:pPr>
        <a:defRPr sz="1092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</a:t>
            </a:r>
            <a:r>
              <a:rPr lang="ru-RU" dirty="0" smtClean="0"/>
              <a:t>23</a:t>
            </a:r>
          </a:p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4.0077588453868211E-2"/>
          <c:y val="0.10526332997302675"/>
        </c:manualLayout>
      </c:layout>
    </c:title>
    <c:plotArea>
      <c:layout>
        <c:manualLayout>
          <c:layoutTarget val="inner"/>
          <c:xMode val="edge"/>
          <c:yMode val="edge"/>
          <c:x val="0.14392437056479057"/>
          <c:y val="0.16901442825309179"/>
          <c:w val="0.66126580123430523"/>
          <c:h val="0.7199655968510739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10"/>
          </c:dPt>
          <c:dLbls>
            <c:dLbl>
              <c:idx val="6"/>
              <c:tx>
                <c:rich>
                  <a:bodyPr/>
                  <a:lstStyle/>
                  <a:p>
                    <a:fld id="{EE63A8EF-79B3-4719-BBE3-2264E7C6016A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7.8</c:v>
                </c:pt>
                <c:pt idx="1">
                  <c:v>0.4</c:v>
                </c:pt>
                <c:pt idx="2">
                  <c:v>15.9</c:v>
                </c:pt>
                <c:pt idx="3">
                  <c:v>19.3</c:v>
                </c:pt>
                <c:pt idx="4">
                  <c:v>0.1</c:v>
                </c:pt>
                <c:pt idx="5">
                  <c:v>41.2</c:v>
                </c:pt>
                <c:pt idx="6">
                  <c:v>8.9</c:v>
                </c:pt>
                <c:pt idx="7">
                  <c:v>2.4</c:v>
                </c:pt>
                <c:pt idx="8">
                  <c:v>1.4</c:v>
                </c:pt>
                <c:pt idx="9">
                  <c:v>0</c:v>
                </c:pt>
                <c:pt idx="10">
                  <c:v>2.6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25">
          <a:noFill/>
        </a:ln>
      </c:spPr>
    </c:plotArea>
    <c:plotVisOnly val="1"/>
    <c:dispBlanksAs val="zero"/>
  </c:chart>
  <c:txPr>
    <a:bodyPr/>
    <a:lstStyle/>
    <a:p>
      <a:pPr>
        <a:defRPr sz="1799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2</a:t>
            </a:r>
            <a:r>
              <a:rPr lang="en-US" dirty="0" smtClean="0"/>
              <a:t>02</a:t>
            </a:r>
            <a:r>
              <a:rPr lang="ru-RU" dirty="0" smtClean="0"/>
              <a:t>4</a:t>
            </a:r>
          </a:p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5.9529085027162303E-2"/>
          <c:y val="8.4982922239186978E-2"/>
        </c:manualLayout>
      </c:layout>
    </c:title>
    <c:plotArea>
      <c:layout>
        <c:manualLayout>
          <c:layoutTarget val="inner"/>
          <c:xMode val="edge"/>
          <c:yMode val="edge"/>
          <c:x val="0.13851736556186295"/>
          <c:y val="0.19089252928413117"/>
          <c:w val="0.6997094549227858"/>
          <c:h val="0.741475915683952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10"/>
          </c:dPt>
          <c:dLbls>
            <c:dLbl>
              <c:idx val="6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10.7</c:v>
                </c:pt>
                <c:pt idx="1">
                  <c:v>0.5</c:v>
                </c:pt>
                <c:pt idx="2">
                  <c:v>7.7</c:v>
                </c:pt>
                <c:pt idx="3">
                  <c:v>2.1</c:v>
                </c:pt>
                <c:pt idx="4">
                  <c:v>0.2</c:v>
                </c:pt>
                <c:pt idx="5">
                  <c:v>57.1</c:v>
                </c:pt>
                <c:pt idx="6">
                  <c:v>12.5</c:v>
                </c:pt>
                <c:pt idx="7">
                  <c:v>3.5</c:v>
                </c:pt>
                <c:pt idx="8">
                  <c:v>2</c:v>
                </c:pt>
                <c:pt idx="9">
                  <c:v>0</c:v>
                </c:pt>
                <c:pt idx="10">
                  <c:v>3.7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19676">
          <a:noFill/>
        </a:ln>
      </c:spPr>
    </c:plotArea>
    <c:plotVisOnly val="1"/>
    <c:dispBlanksAs val="zero"/>
  </c:chart>
  <c:txPr>
    <a:bodyPr/>
    <a:lstStyle/>
    <a:p>
      <a:pPr>
        <a:defRPr sz="1394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202</a:t>
            </a:r>
            <a:r>
              <a:rPr lang="ru-RU" sz="1800" dirty="0" smtClean="0"/>
              <a:t>5</a:t>
            </a:r>
            <a:endParaRPr lang="en-US" sz="1800" dirty="0"/>
          </a:p>
        </c:rich>
      </c:tx>
      <c:layout>
        <c:manualLayout>
          <c:xMode val="edge"/>
          <c:yMode val="edge"/>
          <c:x val="0.10216474394189098"/>
          <c:y val="0.14212959317585303"/>
        </c:manualLayout>
      </c:layout>
    </c:title>
    <c:plotArea>
      <c:layout>
        <c:manualLayout>
          <c:layoutTarget val="inner"/>
          <c:xMode val="edge"/>
          <c:yMode val="edge"/>
          <c:x val="0.18110480375999513"/>
          <c:y val="0.1685416666666667"/>
          <c:w val="0.71143410852713163"/>
          <c:h val="0.764791666666666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10"/>
          </c:dPt>
          <c:dLbls>
            <c:dLbl>
              <c:idx val="6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11.6</c:v>
                </c:pt>
                <c:pt idx="1">
                  <c:v>0.5</c:v>
                </c:pt>
                <c:pt idx="2">
                  <c:v>7.4</c:v>
                </c:pt>
                <c:pt idx="3">
                  <c:v>2.4</c:v>
                </c:pt>
                <c:pt idx="4">
                  <c:v>0.2</c:v>
                </c:pt>
                <c:pt idx="5">
                  <c:v>57.2</c:v>
                </c:pt>
                <c:pt idx="6">
                  <c:v>11.2</c:v>
                </c:pt>
                <c:pt idx="7">
                  <c:v>3.8</c:v>
                </c:pt>
                <c:pt idx="8">
                  <c:v>2</c:v>
                </c:pt>
                <c:pt idx="9">
                  <c:v>0</c:v>
                </c:pt>
                <c:pt idx="10">
                  <c:v>3.7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32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layout>
        <c:manualLayout>
          <c:xMode val="edge"/>
          <c:yMode val="edge"/>
          <c:x val="6.0311475151697241E-2"/>
          <c:y val="4.2684971614847113E-2"/>
        </c:manualLayout>
      </c:layout>
    </c:title>
    <c:plotArea>
      <c:layout>
        <c:manualLayout>
          <c:layoutTarget val="inner"/>
          <c:xMode val="edge"/>
          <c:yMode val="edge"/>
          <c:x val="0.14209361023539419"/>
          <c:y val="0"/>
          <c:w val="0.6307331211417665"/>
          <c:h val="0.964529180291525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10"/>
          </c:dPt>
          <c:dLbls>
            <c:dLbl>
              <c:idx val="7"/>
              <c:tx>
                <c:rich>
                  <a:bodyPr/>
                  <a:lstStyle/>
                  <a:p>
                    <a:fld id="{AD47E9B2-B1ED-4132-88CF-FEB6972B5E3B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7.8</c:v>
                </c:pt>
                <c:pt idx="1">
                  <c:v>0.4</c:v>
                </c:pt>
                <c:pt idx="2">
                  <c:v>15.9</c:v>
                </c:pt>
                <c:pt idx="3">
                  <c:v>19.3</c:v>
                </c:pt>
                <c:pt idx="4">
                  <c:v>0.1</c:v>
                </c:pt>
                <c:pt idx="5">
                  <c:v>41.2</c:v>
                </c:pt>
                <c:pt idx="6">
                  <c:v>8.9</c:v>
                </c:pt>
                <c:pt idx="7">
                  <c:v>2.4</c:v>
                </c:pt>
                <c:pt idx="8">
                  <c:v>1.4</c:v>
                </c:pt>
                <c:pt idx="9">
                  <c:v>0</c:v>
                </c:pt>
                <c:pt idx="10">
                  <c:v>2.6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54">
          <a:noFill/>
        </a:ln>
      </c:spPr>
    </c:plotArea>
    <c:plotVisOnly val="1"/>
    <c:dispBlanksAs val="zero"/>
  </c:chart>
  <c:txPr>
    <a:bodyPr/>
    <a:lstStyle/>
    <a:p>
      <a:pPr>
        <a:defRPr sz="1595"/>
      </a:pPr>
      <a:endParaRPr lang="ru-RU"/>
    </a:p>
  </c:txPr>
  <c:externalData r:id="rId1"/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202</a:t>
            </a:r>
            <a:r>
              <a:rPr lang="ru-RU" dirty="0" smtClean="0"/>
              <a:t>4</a:t>
            </a:r>
            <a:endParaRPr lang="en-US" dirty="0"/>
          </a:p>
        </c:rich>
      </c:tx>
      <c:layout>
        <c:manualLayout>
          <c:xMode val="edge"/>
          <c:yMode val="edge"/>
          <c:x val="0.65889724032639851"/>
          <c:y val="4.447315105964162E-2"/>
        </c:manualLayout>
      </c:layout>
    </c:title>
    <c:plotArea>
      <c:layout>
        <c:manualLayout>
          <c:layoutTarget val="inner"/>
          <c:xMode val="edge"/>
          <c:yMode val="edge"/>
          <c:x val="1.1570428696412944E-2"/>
          <c:y val="8.4103858296904171E-2"/>
          <c:w val="0.72784626921634799"/>
          <c:h val="0.77538458342919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10"/>
          </c:dPt>
          <c:dLbls>
            <c:dLbl>
              <c:idx val="7"/>
              <c:tx>
                <c:rich>
                  <a:bodyPr/>
                  <a:lstStyle/>
                  <a:p>
                    <a:fld id="{F30F219F-211F-48A3-90F4-D02F6E79B5D1}" type="VALUE">
                      <a:rPr lang="en-US" sz="1800" b="1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10.7</c:v>
                </c:pt>
                <c:pt idx="1">
                  <c:v>0.5</c:v>
                </c:pt>
                <c:pt idx="2">
                  <c:v>7.7</c:v>
                </c:pt>
                <c:pt idx="3">
                  <c:v>2.1</c:v>
                </c:pt>
                <c:pt idx="4">
                  <c:v>0.2</c:v>
                </c:pt>
                <c:pt idx="5">
                  <c:v>57.1</c:v>
                </c:pt>
                <c:pt idx="6">
                  <c:v>12.5</c:v>
                </c:pt>
                <c:pt idx="7">
                  <c:v>3.5</c:v>
                </c:pt>
                <c:pt idx="8">
                  <c:v>2</c:v>
                </c:pt>
                <c:pt idx="9">
                  <c:v>0</c:v>
                </c:pt>
                <c:pt idx="10">
                  <c:v>3.7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56">
          <a:noFill/>
        </a:ln>
      </c:spPr>
    </c:plotArea>
    <c:plotVisOnly val="1"/>
    <c:dispBlanksAs val="zero"/>
  </c:chart>
  <c:txPr>
    <a:bodyPr/>
    <a:lstStyle/>
    <a:p>
      <a:pPr>
        <a:defRPr sz="1596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79296575545981285"/>
          <c:y val="0.10666666666666669"/>
        </c:manualLayout>
      </c:layout>
    </c:title>
    <c:view3D>
      <c:rotX val="30"/>
      <c:perspective val="0"/>
    </c:view3D>
    <c:plotArea>
      <c:layout>
        <c:manualLayout>
          <c:layoutTarget val="inner"/>
          <c:xMode val="edge"/>
          <c:yMode val="edge"/>
          <c:x val="8.3822054672411217E-2"/>
          <c:y val="0.17832283464566931"/>
          <c:w val="0.66879345565294912"/>
          <c:h val="0.67312125984251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Pt>
            <c:idx val="0"/>
          </c:dPt>
          <c:dPt>
            <c:idx val="1"/>
          </c:dPt>
          <c:dPt>
            <c:idx val="2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2"/>
              <c:layout>
                <c:manualLayout>
                  <c:x val="0.1074290145549988"/>
                  <c:y val="0.12411968503937008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68">
                <a:noFill/>
              </a:ln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128003.73</c:v>
                </c:pt>
                <c:pt idx="1">
                  <c:v>36200.810000000005</c:v>
                </c:pt>
                <c:pt idx="2">
                  <c:v>358926.89</c:v>
                </c:pt>
              </c:numCache>
            </c:numRef>
          </c:val>
        </c:ser>
        <c:dLbls/>
      </c:pie3DChart>
      <c:spPr>
        <a:noFill/>
        <a:ln w="25334">
          <a:noFill/>
        </a:ln>
      </c:spPr>
    </c:plotArea>
    <c:legend>
      <c:legendPos val="r"/>
      <c:layout>
        <c:manualLayout>
          <c:xMode val="edge"/>
          <c:yMode val="edge"/>
          <c:x val="0.73958451790879653"/>
          <c:y val="0.31492981287786798"/>
          <c:w val="0.19321117941542756"/>
          <c:h val="0.54152544364790223"/>
        </c:manualLayout>
      </c:layout>
      <c:txPr>
        <a:bodyPr/>
        <a:lstStyle/>
        <a:p>
          <a:pPr>
            <a:defRPr sz="796"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794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layout>
        <c:manualLayout>
          <c:xMode val="edge"/>
          <c:yMode val="edge"/>
          <c:x val="0.74817450703277488"/>
          <c:y val="0.19016416580002971"/>
        </c:manualLayout>
      </c:layout>
    </c:title>
    <c:plotArea>
      <c:layout>
        <c:manualLayout>
          <c:layoutTarget val="inner"/>
          <c:xMode val="edge"/>
          <c:yMode val="edge"/>
          <c:x val="0.152596069722054"/>
          <c:y val="0.24097868073094639"/>
          <c:w val="0.64779931354734521"/>
          <c:h val="0.7150237706135791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10"/>
          </c:dPt>
          <c:dLbls>
            <c:dLbl>
              <c:idx val="7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11.6</c:v>
                </c:pt>
                <c:pt idx="1">
                  <c:v>0.5</c:v>
                </c:pt>
                <c:pt idx="2">
                  <c:v>7.4</c:v>
                </c:pt>
                <c:pt idx="3">
                  <c:v>2.4</c:v>
                </c:pt>
                <c:pt idx="4">
                  <c:v>0.2</c:v>
                </c:pt>
                <c:pt idx="5">
                  <c:v>57.2</c:v>
                </c:pt>
                <c:pt idx="6">
                  <c:v>11.2</c:v>
                </c:pt>
                <c:pt idx="7">
                  <c:v>3.8</c:v>
                </c:pt>
                <c:pt idx="8">
                  <c:v>2</c:v>
                </c:pt>
                <c:pt idx="9">
                  <c:v>0</c:v>
                </c:pt>
                <c:pt idx="10">
                  <c:v>3.7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56">
          <a:noFill/>
        </a:ln>
      </c:spPr>
    </c:plotArea>
    <c:plotVisOnly val="1"/>
    <c:dispBlanksAs val="zero"/>
  </c:chart>
  <c:txPr>
    <a:bodyPr/>
    <a:lstStyle/>
    <a:p>
      <a:pPr>
        <a:defRPr sz="1596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</a:t>
            </a:r>
            <a:r>
              <a:rPr lang="ru-RU" dirty="0" smtClean="0"/>
              <a:t>23</a:t>
            </a:r>
            <a:endParaRPr lang="en-US" dirty="0"/>
          </a:p>
        </c:rich>
      </c:tx>
      <c:layout>
        <c:manualLayout>
          <c:xMode val="edge"/>
          <c:yMode val="edge"/>
          <c:x val="2.4645426266161178E-2"/>
          <c:y val="2.6559492563429588E-2"/>
        </c:manualLayout>
      </c:layout>
    </c:title>
    <c:plotArea>
      <c:layout>
        <c:manualLayout>
          <c:layoutTarget val="inner"/>
          <c:xMode val="edge"/>
          <c:yMode val="edge"/>
          <c:x val="0.14392437056479057"/>
          <c:y val="9.2122703412073501E-2"/>
          <c:w val="0.71439624780630229"/>
          <c:h val="0.83842337416156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10"/>
          </c:dPt>
          <c:dLbls>
            <c:dLbl>
              <c:idx val="8"/>
              <c:tx>
                <c:rich>
                  <a:bodyPr/>
                  <a:lstStyle/>
                  <a:p>
                    <a:fld id="{F5442B2E-D33C-4E1F-8F7A-AFE390413C46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7.8</c:v>
                </c:pt>
                <c:pt idx="1">
                  <c:v>0.4</c:v>
                </c:pt>
                <c:pt idx="2">
                  <c:v>15.9</c:v>
                </c:pt>
                <c:pt idx="3">
                  <c:v>19.3</c:v>
                </c:pt>
                <c:pt idx="4">
                  <c:v>0.1</c:v>
                </c:pt>
                <c:pt idx="5">
                  <c:v>41.2</c:v>
                </c:pt>
                <c:pt idx="6">
                  <c:v>8.9</c:v>
                </c:pt>
                <c:pt idx="7">
                  <c:v>2.4</c:v>
                </c:pt>
                <c:pt idx="8">
                  <c:v>1.4</c:v>
                </c:pt>
                <c:pt idx="9">
                  <c:v>0</c:v>
                </c:pt>
                <c:pt idx="10">
                  <c:v>2.6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25">
          <a:noFill/>
        </a:ln>
      </c:spPr>
    </c:plotArea>
    <c:plotVisOnly val="1"/>
    <c:dispBlanksAs val="zero"/>
  </c:chart>
  <c:txPr>
    <a:bodyPr/>
    <a:lstStyle/>
    <a:p>
      <a:pPr>
        <a:defRPr sz="1799"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202</a:t>
            </a:r>
            <a:r>
              <a:rPr lang="ru-RU" dirty="0" smtClean="0"/>
              <a:t>4</a:t>
            </a:r>
            <a:endParaRPr lang="en-US" dirty="0"/>
          </a:p>
        </c:rich>
      </c:tx>
      <c:layout>
        <c:manualLayout>
          <c:xMode val="edge"/>
          <c:yMode val="edge"/>
          <c:x val="0.73007172068607729"/>
          <c:y val="3.3796259842519688E-2"/>
        </c:manualLayout>
      </c:layout>
    </c:title>
    <c:plotArea>
      <c:layout>
        <c:manualLayout>
          <c:layoutTarget val="inner"/>
          <c:xMode val="edge"/>
          <c:yMode val="edge"/>
          <c:x val="0.15012604529085027"/>
          <c:y val="0.11443766404199475"/>
          <c:w val="0.71525178538729162"/>
          <c:h val="0.768895669291338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10"/>
          </c:dPt>
          <c:dLbls>
            <c:dLbl>
              <c:idx val="8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10.7</c:v>
                </c:pt>
                <c:pt idx="1">
                  <c:v>0.5</c:v>
                </c:pt>
                <c:pt idx="2">
                  <c:v>7.7</c:v>
                </c:pt>
                <c:pt idx="3">
                  <c:v>2.1</c:v>
                </c:pt>
                <c:pt idx="4">
                  <c:v>0.2</c:v>
                </c:pt>
                <c:pt idx="5">
                  <c:v>57.1</c:v>
                </c:pt>
                <c:pt idx="6">
                  <c:v>12.5</c:v>
                </c:pt>
                <c:pt idx="7">
                  <c:v>3.5</c:v>
                </c:pt>
                <c:pt idx="8">
                  <c:v>2</c:v>
                </c:pt>
                <c:pt idx="9">
                  <c:v>0</c:v>
                </c:pt>
                <c:pt idx="10">
                  <c:v>3.7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14">
          <a:noFill/>
        </a:ln>
      </c:spPr>
    </c:plotArea>
    <c:plotVisOnly val="1"/>
    <c:dispBlanksAs val="zero"/>
  </c:chart>
  <c:txPr>
    <a:bodyPr/>
    <a:lstStyle/>
    <a:p>
      <a:pPr>
        <a:defRPr sz="1794"/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202</a:t>
            </a:r>
            <a:r>
              <a:rPr lang="ru-RU" sz="2000" dirty="0" smtClean="0"/>
              <a:t>5</a:t>
            </a:r>
            <a:endParaRPr lang="en-US" sz="2000" dirty="0"/>
          </a:p>
        </c:rich>
      </c:tx>
      <c:layout>
        <c:manualLayout>
          <c:xMode val="edge"/>
          <c:yMode val="edge"/>
          <c:x val="0.69131203076359637"/>
          <c:y val="0.10213556423985963"/>
        </c:manualLayout>
      </c:layout>
    </c:title>
    <c:plotArea>
      <c:layout>
        <c:manualLayout>
          <c:layoutTarget val="inner"/>
          <c:xMode val="edge"/>
          <c:yMode val="edge"/>
          <c:x val="0.19638100469999389"/>
          <c:y val="0.17285283417762412"/>
          <c:w val="0.68475767563938261"/>
          <c:h val="0.7534067686083675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10"/>
          </c:dPt>
          <c:dLbls>
            <c:dLbl>
              <c:idx val="8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11.6</c:v>
                </c:pt>
                <c:pt idx="1">
                  <c:v>0.5</c:v>
                </c:pt>
                <c:pt idx="2">
                  <c:v>7.4</c:v>
                </c:pt>
                <c:pt idx="3">
                  <c:v>2.4</c:v>
                </c:pt>
                <c:pt idx="4">
                  <c:v>0.2</c:v>
                </c:pt>
                <c:pt idx="5">
                  <c:v>57.2</c:v>
                </c:pt>
                <c:pt idx="6">
                  <c:v>11.2</c:v>
                </c:pt>
                <c:pt idx="7">
                  <c:v>3.8</c:v>
                </c:pt>
                <c:pt idx="8">
                  <c:v>2</c:v>
                </c:pt>
                <c:pt idx="9">
                  <c:v>0</c:v>
                </c:pt>
                <c:pt idx="10">
                  <c:v>3.7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32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8366143473770403E-2"/>
                  <c:y val="-9.9057317527841589E-3"/>
                </c:manualLayout>
              </c:layout>
              <c:spPr/>
              <c:txPr>
                <a:bodyPr/>
                <a:lstStyle/>
                <a:p>
                  <a:pPr>
                    <a:defRPr sz="1661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1027931052928281E-2"/>
                  <c:y val="2.4764329381960336E-3"/>
                </c:manualLayout>
              </c:layout>
              <c:spPr/>
              <c:txPr>
                <a:bodyPr/>
                <a:lstStyle/>
                <a:p>
                  <a:pPr>
                    <a:defRPr sz="1661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193176066856801E-2"/>
                  <c:y val="-7.4292988145881209E-3"/>
                </c:manualLayout>
              </c:layout>
              <c:spPr/>
              <c:txPr>
                <a:bodyPr/>
                <a:lstStyle/>
                <a:p>
                  <a:pPr>
                    <a:defRPr sz="1661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2186">
                <a:noFill/>
              </a:ln>
            </c:spPr>
            <c:txPr>
              <a:bodyPr/>
              <a:lstStyle/>
              <a:p>
                <a:pPr>
                  <a:defRPr sz="1661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38</c:v>
                </c:pt>
              </c:numCache>
            </c:numRef>
          </c:val>
        </c:ser>
        <c:dLbls/>
        <c:shape val="cylinder"/>
        <c:axId val="220002944"/>
        <c:axId val="220242304"/>
        <c:axId val="0"/>
      </c:bar3DChart>
      <c:catAx>
        <c:axId val="220002944"/>
        <c:scaling>
          <c:orientation val="minMax"/>
        </c:scaling>
        <c:axPos val="l"/>
        <c:numFmt formatCode="General" sourceLinked="1"/>
        <c:tickLblPos val="nextTo"/>
        <c:crossAx val="220242304"/>
        <c:crosses val="autoZero"/>
        <c:auto val="1"/>
        <c:lblAlgn val="ctr"/>
        <c:lblOffset val="100"/>
      </c:catAx>
      <c:valAx>
        <c:axId val="220242304"/>
        <c:scaling>
          <c:orientation val="minMax"/>
        </c:scaling>
        <c:axPos val="b"/>
        <c:majorGridlines/>
        <c:numFmt formatCode="General" sourceLinked="1"/>
        <c:tickLblPos val="nextTo"/>
        <c:crossAx val="220002944"/>
        <c:crosses val="autoZero"/>
        <c:crossBetween val="between"/>
      </c:valAx>
      <c:spPr>
        <a:noFill/>
        <a:ln w="22186">
          <a:noFill/>
        </a:ln>
      </c:spPr>
    </c:plotArea>
    <c:plotVisOnly val="1"/>
    <c:dispBlanksAs val="gap"/>
  </c:chart>
  <c:txPr>
    <a:bodyPr/>
    <a:lstStyle/>
    <a:p>
      <a:pPr>
        <a:defRPr sz="1495"/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</a:t>
            </a:r>
            <a:r>
              <a:rPr lang="ru-RU" dirty="0" smtClean="0"/>
              <a:t>23</a:t>
            </a:r>
            <a:endParaRPr lang="en-US" dirty="0"/>
          </a:p>
        </c:rich>
      </c:tx>
      <c:layout>
        <c:manualLayout>
          <c:xMode val="edge"/>
          <c:yMode val="edge"/>
          <c:x val="2.4645426266161178E-2"/>
          <c:y val="2.6559492563429588E-2"/>
        </c:manualLayout>
      </c:layout>
    </c:title>
    <c:plotArea>
      <c:layout>
        <c:manualLayout>
          <c:layoutTarget val="inner"/>
          <c:xMode val="edge"/>
          <c:yMode val="edge"/>
          <c:x val="0.14392437056479057"/>
          <c:y val="9.2122703412073501E-2"/>
          <c:w val="0.71439624780630229"/>
          <c:h val="0.83842337416156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10"/>
          </c:dPt>
          <c:dLbls>
            <c:dLbl>
              <c:idx val="9"/>
              <c:layout>
                <c:manualLayout>
                  <c:x val="6.1873958185062396E-2"/>
                  <c:y val="-3.8477004947563273E-2"/>
                </c:manualLayout>
              </c:layout>
              <c:tx>
                <c:rich>
                  <a:bodyPr/>
                  <a:lstStyle/>
                  <a:p>
                    <a:fld id="{DA6822B5-097D-4A9A-A702-DFB1AD0FEE8A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30228803968311302"/>
                      <c:h val="0.25895080934704401"/>
                    </c:manualLayout>
                  </c15:layout>
                  <c15:dlblFieldTable/>
                  <c15:showDataLabelsRange val="0"/>
                </c:ext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7.8</c:v>
                </c:pt>
                <c:pt idx="1">
                  <c:v>0.4</c:v>
                </c:pt>
                <c:pt idx="2">
                  <c:v>15.9</c:v>
                </c:pt>
                <c:pt idx="3">
                  <c:v>19.3</c:v>
                </c:pt>
                <c:pt idx="4">
                  <c:v>0.1</c:v>
                </c:pt>
                <c:pt idx="5">
                  <c:v>41.2</c:v>
                </c:pt>
                <c:pt idx="6">
                  <c:v>8.9</c:v>
                </c:pt>
                <c:pt idx="7">
                  <c:v>2.4</c:v>
                </c:pt>
                <c:pt idx="8">
                  <c:v>1.4</c:v>
                </c:pt>
                <c:pt idx="9">
                  <c:v>0</c:v>
                </c:pt>
                <c:pt idx="10">
                  <c:v>2.6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25">
          <a:noFill/>
        </a:ln>
      </c:spPr>
    </c:plotArea>
    <c:plotVisOnly val="1"/>
    <c:dispBlanksAs val="zero"/>
  </c:chart>
  <c:txPr>
    <a:bodyPr/>
    <a:lstStyle/>
    <a:p>
      <a:pPr>
        <a:defRPr sz="1799"/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</a:t>
            </a:r>
            <a:r>
              <a:rPr lang="ru-RU" dirty="0" smtClean="0"/>
              <a:t>24</a:t>
            </a:r>
            <a:endParaRPr lang="en-US" dirty="0"/>
          </a:p>
        </c:rich>
      </c:tx>
      <c:layout>
        <c:manualLayout>
          <c:xMode val="edge"/>
          <c:yMode val="edge"/>
          <c:x val="2.4645426266161178E-2"/>
          <c:y val="2.6559492563429588E-2"/>
        </c:manualLayout>
      </c:layout>
    </c:title>
    <c:plotArea>
      <c:layout>
        <c:manualLayout>
          <c:layoutTarget val="inner"/>
          <c:xMode val="edge"/>
          <c:yMode val="edge"/>
          <c:x val="0.16476820574942927"/>
          <c:y val="0.11960612291800751"/>
          <c:w val="0.61748124679681315"/>
          <c:h val="0.860410471129862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10"/>
          </c:dPt>
          <c:dLbls>
            <c:dLbl>
              <c:idx val="9"/>
              <c:layout>
                <c:manualLayout>
                  <c:x val="3.9447731755424074E-3"/>
                  <c:y val="-3.847706978719022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10.7</c:v>
                </c:pt>
                <c:pt idx="1">
                  <c:v>0.5</c:v>
                </c:pt>
                <c:pt idx="2">
                  <c:v>7.7</c:v>
                </c:pt>
                <c:pt idx="3">
                  <c:v>2.1</c:v>
                </c:pt>
                <c:pt idx="4">
                  <c:v>0.2</c:v>
                </c:pt>
                <c:pt idx="5">
                  <c:v>57.1</c:v>
                </c:pt>
                <c:pt idx="6">
                  <c:v>12.5</c:v>
                </c:pt>
                <c:pt idx="7">
                  <c:v>3.5</c:v>
                </c:pt>
                <c:pt idx="8">
                  <c:v>2</c:v>
                </c:pt>
                <c:pt idx="9">
                  <c:v>0</c:v>
                </c:pt>
                <c:pt idx="10">
                  <c:v>3.7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25">
          <a:noFill/>
        </a:ln>
      </c:spPr>
    </c:plotArea>
    <c:plotVisOnly val="1"/>
    <c:dispBlanksAs val="zero"/>
  </c:chart>
  <c:txPr>
    <a:bodyPr/>
    <a:lstStyle/>
    <a:p>
      <a:pPr>
        <a:defRPr sz="1799"/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</a:t>
            </a:r>
            <a:r>
              <a:rPr lang="ru-RU" dirty="0" smtClean="0"/>
              <a:t>25</a:t>
            </a:r>
            <a:endParaRPr lang="en-US" dirty="0"/>
          </a:p>
        </c:rich>
      </c:tx>
      <c:layout>
        <c:manualLayout>
          <c:xMode val="edge"/>
          <c:yMode val="edge"/>
          <c:x val="2.4645426266161178E-2"/>
          <c:y val="2.6559492563429588E-2"/>
        </c:manualLayout>
      </c:layout>
    </c:title>
    <c:plotArea>
      <c:layout>
        <c:manualLayout>
          <c:layoutTarget val="inner"/>
          <c:xMode val="edge"/>
          <c:yMode val="edge"/>
          <c:x val="0.14392437056479057"/>
          <c:y val="0.11410939866269457"/>
          <c:w val="0.61353647362127073"/>
          <c:h val="0.854913746874549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  <c:explosion val="1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10"/>
          </c:dPt>
          <c:dLbls>
            <c:dLbl>
              <c:idx val="9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11.6</c:v>
                </c:pt>
                <c:pt idx="1">
                  <c:v>0.5</c:v>
                </c:pt>
                <c:pt idx="2">
                  <c:v>7.4</c:v>
                </c:pt>
                <c:pt idx="3">
                  <c:v>2.4</c:v>
                </c:pt>
                <c:pt idx="4">
                  <c:v>0.2</c:v>
                </c:pt>
                <c:pt idx="5">
                  <c:v>57.2</c:v>
                </c:pt>
                <c:pt idx="6">
                  <c:v>11.2</c:v>
                </c:pt>
                <c:pt idx="7">
                  <c:v>3.8</c:v>
                </c:pt>
                <c:pt idx="8">
                  <c:v>2</c:v>
                </c:pt>
                <c:pt idx="9">
                  <c:v>0</c:v>
                </c:pt>
                <c:pt idx="10">
                  <c:v>3.7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25">
          <a:noFill/>
        </a:ln>
      </c:spPr>
    </c:plotArea>
    <c:plotVisOnly val="1"/>
    <c:dispBlanksAs val="zero"/>
  </c:chart>
  <c:txPr>
    <a:bodyPr/>
    <a:lstStyle/>
    <a:p>
      <a:pPr>
        <a:defRPr sz="1799"/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</a:t>
            </a:r>
            <a:r>
              <a:rPr lang="ru-RU" dirty="0" smtClean="0"/>
              <a:t>23</a:t>
            </a:r>
            <a:endParaRPr lang="en-US" dirty="0"/>
          </a:p>
        </c:rich>
      </c:tx>
      <c:layout>
        <c:manualLayout>
          <c:xMode val="edge"/>
          <c:yMode val="edge"/>
          <c:x val="2.4645426266161178E-2"/>
          <c:y val="2.6559492563429588E-2"/>
        </c:manualLayout>
      </c:layout>
    </c:title>
    <c:plotArea>
      <c:layout>
        <c:manualLayout>
          <c:layoutTarget val="inner"/>
          <c:xMode val="edge"/>
          <c:yMode val="edge"/>
          <c:x val="0.17238694094055895"/>
          <c:y val="0.10923347764384646"/>
          <c:w val="0.71439624780630229"/>
          <c:h val="0.83842337416156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5"/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10"/>
          </c:dPt>
          <c:dLbls>
            <c:dLbl>
              <c:idx val="10"/>
              <c:layout>
                <c:manualLayout>
                  <c:x val="8.5057440471557472E-2"/>
                  <c:y val="-7.5393410817899326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fld id="{04E793C8-BE81-4D9C-8BA6-9F649B7EB254}" type="VALUE">
                      <a:rPr lang="en-US" b="1" smtClean="0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24912616558017356"/>
                      <c:h val="0.26869464853503872"/>
                    </c:manualLayout>
                  </c15:layout>
                  <c15:dlblFieldTable/>
                  <c15:showDataLabelsRange val="0"/>
                </c:ext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7.8</c:v>
                </c:pt>
                <c:pt idx="1">
                  <c:v>0.4</c:v>
                </c:pt>
                <c:pt idx="2">
                  <c:v>15.9</c:v>
                </c:pt>
                <c:pt idx="3">
                  <c:v>19.3</c:v>
                </c:pt>
                <c:pt idx="4">
                  <c:v>0.1</c:v>
                </c:pt>
                <c:pt idx="5">
                  <c:v>41.2</c:v>
                </c:pt>
                <c:pt idx="6">
                  <c:v>8.9</c:v>
                </c:pt>
                <c:pt idx="7">
                  <c:v>2.4</c:v>
                </c:pt>
                <c:pt idx="8">
                  <c:v>1.4</c:v>
                </c:pt>
                <c:pt idx="9">
                  <c:v>0</c:v>
                </c:pt>
                <c:pt idx="10">
                  <c:v>2.6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25">
          <a:noFill/>
        </a:ln>
      </c:spPr>
    </c:plotArea>
    <c:plotVisOnly val="1"/>
    <c:dispBlanksAs val="zero"/>
  </c:chart>
  <c:txPr>
    <a:bodyPr/>
    <a:lstStyle/>
    <a:p>
      <a:pPr>
        <a:defRPr sz="1799"/>
      </a:pPr>
      <a:endParaRPr lang="ru-RU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</a:t>
            </a:r>
            <a:r>
              <a:rPr lang="ru-RU" dirty="0" smtClean="0"/>
              <a:t>24</a:t>
            </a:r>
            <a:endParaRPr lang="en-US" dirty="0"/>
          </a:p>
        </c:rich>
      </c:tx>
      <c:layout>
        <c:manualLayout>
          <c:xMode val="edge"/>
          <c:yMode val="edge"/>
          <c:x val="2.4645426266161178E-2"/>
          <c:y val="2.6559492563429588E-2"/>
        </c:manualLayout>
      </c:layout>
    </c:title>
    <c:plotArea>
      <c:layout>
        <c:manualLayout>
          <c:layoutTarget val="inner"/>
          <c:xMode val="edge"/>
          <c:yMode val="edge"/>
          <c:x val="0.16866570054640223"/>
          <c:y val="9.2122801659870288E-2"/>
          <c:w val="0.71439624780630229"/>
          <c:h val="0.83842337416156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7"/>
          <c:dPt>
            <c:idx val="0"/>
            <c:explosion val="0"/>
          </c:dPt>
          <c:dPt>
            <c:idx val="1"/>
            <c:explosion val="2"/>
          </c:dPt>
          <c:dPt>
            <c:idx val="2"/>
            <c:explosion val="1"/>
          </c:dPt>
          <c:dPt>
            <c:idx val="3"/>
            <c:explosion val="0"/>
          </c:dPt>
          <c:dPt>
            <c:idx val="4"/>
            <c:explosion val="2"/>
          </c:dPt>
          <c:dPt>
            <c:idx val="5"/>
            <c:explosion val="1"/>
          </c:dPt>
          <c:dPt>
            <c:idx val="6"/>
            <c:explosion val="0"/>
          </c:dPt>
          <c:dPt>
            <c:idx val="7"/>
            <c:explosion val="0"/>
          </c:dPt>
          <c:dPt>
            <c:idx val="8"/>
            <c:explosion val="0"/>
          </c:dPt>
          <c:dPt>
            <c:idx val="9"/>
            <c:explosion val="0"/>
          </c:dPt>
          <c:dPt>
            <c:idx val="10"/>
            <c:explosion val="0"/>
          </c:dPt>
          <c:dLbls>
            <c:dLbl>
              <c:idx val="10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10.7</c:v>
                </c:pt>
                <c:pt idx="1">
                  <c:v>0.5</c:v>
                </c:pt>
                <c:pt idx="2">
                  <c:v>7.7</c:v>
                </c:pt>
                <c:pt idx="3">
                  <c:v>2.1</c:v>
                </c:pt>
                <c:pt idx="4">
                  <c:v>0.2</c:v>
                </c:pt>
                <c:pt idx="5">
                  <c:v>57.1</c:v>
                </c:pt>
                <c:pt idx="6">
                  <c:v>12.5</c:v>
                </c:pt>
                <c:pt idx="7">
                  <c:v>3.5</c:v>
                </c:pt>
                <c:pt idx="8">
                  <c:v>2</c:v>
                </c:pt>
                <c:pt idx="9">
                  <c:v>0</c:v>
                </c:pt>
                <c:pt idx="10">
                  <c:v>3.7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25">
          <a:noFill/>
        </a:ln>
      </c:spPr>
    </c:plotArea>
    <c:plotVisOnly val="1"/>
    <c:dispBlanksAs val="zero"/>
  </c:chart>
  <c:txPr>
    <a:bodyPr/>
    <a:lstStyle/>
    <a:p>
      <a:pPr>
        <a:defRPr sz="1799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73574257425742584"/>
          <c:y val="6.0000000000000005E-2"/>
        </c:manualLayout>
      </c:layout>
    </c:title>
    <c:view3D>
      <c:rotX val="30"/>
      <c:perspective val="0"/>
    </c:view3D>
    <c:plotArea>
      <c:layout>
        <c:manualLayout>
          <c:layoutTarget val="inner"/>
          <c:xMode val="edge"/>
          <c:yMode val="edge"/>
          <c:x val="3.2897403913619713E-2"/>
          <c:y val="0.17165616797900266"/>
          <c:w val="0.67096144850705552"/>
          <c:h val="0.706454593175853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Pt>
            <c:idx val="0"/>
          </c:dPt>
          <c:dPt>
            <c:idx val="1"/>
          </c:dPt>
          <c:dPt>
            <c:idx val="2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1"/>
              <c:layout>
                <c:manualLayout>
                  <c:x val="2.7414499323948047E-2"/>
                  <c:y val="-5.7396850393700863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2669211803070062E-2"/>
                  <c:y val="-1.5186351706036747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68">
                <a:noFill/>
              </a:ln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133510.97999999998</c:v>
                </c:pt>
                <c:pt idx="1">
                  <c:v>3619031</c:v>
                </c:pt>
                <c:pt idx="2">
                  <c:v>357071</c:v>
                </c:pt>
              </c:numCache>
            </c:numRef>
          </c:val>
        </c:ser>
        <c:dLbls/>
      </c:pie3DChart>
      <c:spPr>
        <a:noFill/>
        <a:ln w="25334">
          <a:noFill/>
        </a:ln>
      </c:spPr>
    </c:plotArea>
    <c:legend>
      <c:legendPos val="r"/>
      <c:layout>
        <c:manualLayout>
          <c:xMode val="edge"/>
          <c:yMode val="edge"/>
          <c:x val="0.73958451790879653"/>
          <c:y val="0.31492981287786798"/>
          <c:w val="0.19321117941542756"/>
          <c:h val="0.54152544364790223"/>
        </c:manualLayout>
      </c:layout>
      <c:txPr>
        <a:bodyPr/>
        <a:lstStyle/>
        <a:p>
          <a:pPr>
            <a:defRPr sz="796"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794"/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</a:t>
            </a:r>
            <a:r>
              <a:rPr lang="ru-RU" dirty="0" smtClean="0"/>
              <a:t>25</a:t>
            </a:r>
          </a:p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2.4645426266161178E-2"/>
          <c:y val="2.6559492563429588E-2"/>
        </c:manualLayout>
      </c:layout>
    </c:title>
    <c:plotArea>
      <c:layout>
        <c:manualLayout>
          <c:layoutTarget val="inner"/>
          <c:xMode val="edge"/>
          <c:yMode val="edge"/>
          <c:x val="0.14392437056479057"/>
          <c:y val="9.2122703412073501E-2"/>
          <c:w val="0.71439624780630229"/>
          <c:h val="0.83842337416156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10"/>
          </c:dPt>
          <c:dLbls>
            <c:dLbl>
              <c:idx val="10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11.6</c:v>
                </c:pt>
                <c:pt idx="1">
                  <c:v>0.5</c:v>
                </c:pt>
                <c:pt idx="2">
                  <c:v>7.4</c:v>
                </c:pt>
                <c:pt idx="3">
                  <c:v>2.4</c:v>
                </c:pt>
                <c:pt idx="4">
                  <c:v>0.2</c:v>
                </c:pt>
                <c:pt idx="5">
                  <c:v>57.2</c:v>
                </c:pt>
                <c:pt idx="6">
                  <c:v>11.2</c:v>
                </c:pt>
                <c:pt idx="7">
                  <c:v>3.8</c:v>
                </c:pt>
                <c:pt idx="8">
                  <c:v>2</c:v>
                </c:pt>
                <c:pt idx="9">
                  <c:v>0</c:v>
                </c:pt>
                <c:pt idx="10">
                  <c:v>3.7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325">
          <a:noFill/>
        </a:ln>
      </c:spPr>
    </c:plotArea>
    <c:plotVisOnly val="1"/>
    <c:dispBlanksAs val="zero"/>
  </c:chart>
  <c:txPr>
    <a:bodyPr/>
    <a:lstStyle/>
    <a:p>
      <a:pPr>
        <a:defRPr sz="1799"/>
      </a:pPr>
      <a:endParaRPr lang="ru-RU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20"/>
      <c:depthPercent val="100"/>
      <c:rAngAx val="1"/>
    </c:view3D>
    <c:plotArea>
      <c:layout>
        <c:manualLayout>
          <c:layoutTarget val="inner"/>
          <c:xMode val="edge"/>
          <c:yMode val="edge"/>
          <c:x val="4.9811548556430461E-2"/>
          <c:y val="1.7167914986236474E-2"/>
          <c:w val="0.7737258727614803"/>
          <c:h val="0.8154400302234949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3.6617852674957693E-3"/>
                  <c:y val="-3.8174063469339063E-3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277777777777781E-2"/>
                  <c:y val="5.8139534883721025E-3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2499002624671919E-2"/>
                  <c:y val="-5.558727034120739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68">
                <a:noFill/>
              </a:ln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Управление культуры</c:v>
                </c:pt>
                <c:pt idx="1">
                  <c:v>Управление образования</c:v>
                </c:pt>
                <c:pt idx="2">
                  <c:v>Управление финансов</c:v>
                </c:pt>
                <c:pt idx="3">
                  <c:v>Администрация района</c:v>
                </c:pt>
                <c:pt idx="4">
                  <c:v>Контрольно-счетная комиссия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84217.98</c:v>
                </c:pt>
                <c:pt idx="1">
                  <c:v>311293.96999999997</c:v>
                </c:pt>
                <c:pt idx="2">
                  <c:v>29702.809999999998</c:v>
                </c:pt>
                <c:pt idx="3">
                  <c:v>341762.94</c:v>
                </c:pt>
                <c:pt idx="4">
                  <c:v>996.82999999999993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00FF00"/>
            </a:solidFill>
          </c:spPr>
          <c:dLbls>
            <c:dLbl>
              <c:idx val="0"/>
              <c:layout>
                <c:manualLayout>
                  <c:x val="-3.9063727034120754E-2"/>
                  <c:y val="-4.1843546730571711E-3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611111111111156E-2"/>
                  <c:y val="-9.6899224806200838E-3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883950253881813E-2"/>
                  <c:y val="-7.1496957766642817E-3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771223097112864"/>
                  <c:y val="-5.278899920118682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923566878980895E-3"/>
                  <c:y val="4.0816326530612275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6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Управление культуры</c:v>
                </c:pt>
                <c:pt idx="1">
                  <c:v>Управление образования</c:v>
                </c:pt>
                <c:pt idx="2">
                  <c:v>Управление финансов</c:v>
                </c:pt>
                <c:pt idx="3">
                  <c:v>Администрация района</c:v>
                </c:pt>
                <c:pt idx="4">
                  <c:v>Контрольно-счетная комиссия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75721.06</c:v>
                </c:pt>
                <c:pt idx="1">
                  <c:v>299466.52</c:v>
                </c:pt>
                <c:pt idx="2">
                  <c:v>34413.229999999996</c:v>
                </c:pt>
                <c:pt idx="3">
                  <c:v>112533.79</c:v>
                </c:pt>
                <c:pt idx="4">
                  <c:v>996.82999999999993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99FF"/>
            </a:solidFill>
          </c:spPr>
          <c:dLbls>
            <c:dLbl>
              <c:idx val="0"/>
              <c:layout>
                <c:manualLayout>
                  <c:x val="-7.0650183727034119E-2"/>
                  <c:y val="-5.8247746205638004E-3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773640444477153E-2"/>
                  <c:y val="-5.9512119808553367E-3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6293570780287969E-2"/>
                  <c:y val="-4.4427975914775372E-3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5191107611548549"/>
                  <c:y val="-4.8272566472669157E-3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64935553437986E-2"/>
                  <c:y val="-1.0409770207295667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6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Управление культуры</c:v>
                </c:pt>
                <c:pt idx="1">
                  <c:v>Управление образования</c:v>
                </c:pt>
                <c:pt idx="2">
                  <c:v>Управление финансов</c:v>
                </c:pt>
                <c:pt idx="3">
                  <c:v>Администрация района</c:v>
                </c:pt>
                <c:pt idx="4">
                  <c:v>Контрольно-счетная комиссия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70255.58</c:v>
                </c:pt>
                <c:pt idx="1">
                  <c:v>301371.07</c:v>
                </c:pt>
                <c:pt idx="2">
                  <c:v>38482.450000000004</c:v>
                </c:pt>
                <c:pt idx="3">
                  <c:v>115666.36</c:v>
                </c:pt>
                <c:pt idx="4">
                  <c:v>996.82999999999993</c:v>
                </c:pt>
              </c:numCache>
            </c:numRef>
          </c:val>
        </c:ser>
        <c:dLbls/>
        <c:gapWidth val="0"/>
        <c:gapDepth val="0"/>
        <c:shape val="box"/>
        <c:axId val="222689536"/>
        <c:axId val="222912512"/>
        <c:axId val="222582528"/>
      </c:bar3DChart>
      <c:catAx>
        <c:axId val="2226895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5400000" vert="horz" anchor="ctr" anchorCtr="0"/>
          <a:lstStyle/>
          <a:p>
            <a:pPr>
              <a:defRPr sz="1200" b="1"/>
            </a:pPr>
            <a:endParaRPr lang="ru-RU"/>
          </a:p>
        </c:txPr>
        <c:crossAx val="222912512"/>
        <c:crosses val="autoZero"/>
        <c:auto val="1"/>
        <c:lblAlgn val="ctr"/>
        <c:lblOffset val="100"/>
      </c:catAx>
      <c:valAx>
        <c:axId val="22291251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879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2689536"/>
        <c:crosses val="autoZero"/>
        <c:crossBetween val="between"/>
      </c:valAx>
      <c:serAx>
        <c:axId val="222582528"/>
        <c:scaling>
          <c:orientation val="minMax"/>
        </c:scaling>
        <c:axPos val="b"/>
        <c:numFmt formatCode="General" sourceLinked="1"/>
        <c:tickLblPos val="nextTo"/>
        <c:spPr>
          <a:ln w="3171">
            <a:solidFill>
              <a:srgbClr val="969696"/>
            </a:solidFill>
            <a:prstDash val="solid"/>
          </a:ln>
        </c:spPr>
        <c:txPr>
          <a:bodyPr rot="0" vert="horz" anchor="t" anchorCtr="1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22912512"/>
        <c:crosses val="autoZero"/>
        <c:tickLblSkip val="1"/>
        <c:tickMarkSkip val="1"/>
      </c:serAx>
      <c:spPr>
        <a:noFill/>
        <a:ln w="25368">
          <a:noFill/>
        </a:ln>
      </c:spPr>
    </c:plotArea>
    <c:plotVisOnly val="1"/>
    <c:dispBlanksAs val="gap"/>
  </c:chart>
  <c:txPr>
    <a:bodyPr/>
    <a:lstStyle/>
    <a:p>
      <a:pPr>
        <a:defRPr sz="1319"/>
      </a:pPr>
      <a:endParaRPr lang="ru-RU"/>
    </a:p>
  </c:txPr>
  <c:externalData r:id="rId1"/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0"/>
      <c:rotY val="0"/>
      <c:depthPercent val="100"/>
      <c:perspective val="30"/>
    </c:view3D>
    <c:plotArea>
      <c:layout>
        <c:manualLayout>
          <c:layoutTarget val="inner"/>
          <c:xMode val="edge"/>
          <c:yMode val="edge"/>
          <c:x val="0.12680455987777645"/>
          <c:y val="4.1328533515935378E-2"/>
          <c:w val="0.82012740594925637"/>
          <c:h val="0.86844530522394381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FFFF"/>
            </a:solidFill>
          </c:spPr>
          <c:dLbls>
            <c:dLbl>
              <c:idx val="0"/>
              <c:layout>
                <c:manualLayout>
                  <c:x val="6.9651741293532354E-2"/>
                  <c:y val="-1.266223362199911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7114427860696527E-2"/>
                  <c:y val="-2.5324467243998975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9601990049751173E-2"/>
                  <c:y val="7.59734017319932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62894.17</c:v>
                </c:pt>
                <c:pt idx="1">
                  <c:v>51812.83</c:v>
                </c:pt>
                <c:pt idx="2">
                  <c:v>52091.58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99FF"/>
            </a:solidFill>
          </c:spPr>
          <c:dLbls>
            <c:dLbl>
              <c:idx val="0"/>
              <c:layout>
                <c:manualLayout>
                  <c:x val="0.13681592039800991"/>
                  <c:y val="-4.811648776359631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20583323539781409"/>
                      <c:h val="8.817979494360121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2686576957731033"/>
                  <c:y val="-5.8246075255941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935944294276648"/>
                      <c:h val="5.8018354455999538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2039800995024887E-2"/>
                  <c:y val="-5.571382793679578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20776119402985074"/>
                      <c:h val="8.817979494360121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622343.99</c:v>
                </c:pt>
                <c:pt idx="1">
                  <c:v>393729.24</c:v>
                </c:pt>
                <c:pt idx="2">
                  <c:v>392147.76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0.14179104477611942"/>
                  <c:y val="-7.597340173199415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940298507462686"/>
                  <c:y val="-4.79416093559349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83674148940338"/>
                  <c:y val="-1.26622336219990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4189.7699999999995</c:v>
                </c:pt>
                <c:pt idx="1">
                  <c:v>3806.62</c:v>
                </c:pt>
                <c:pt idx="2">
                  <c:v>3913.15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7.4626865671641798E-3"/>
                  <c:y val="-6.61949668917486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21669154228855722"/>
                      <c:h val="7.840913690825743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119402985074618E-2"/>
                  <c:y val="-8.1959946264272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23488796176597329"/>
                      <c:h val="7.8409136908257432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4.9751243781093624E-3"/>
                  <c:y val="-8.65101747527823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22065910604458025"/>
                      <c:h val="5.814956311305898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77549.87000000001</c:v>
                </c:pt>
                <c:pt idx="1">
                  <c:v>72785.909999999989</c:v>
                </c:pt>
                <c:pt idx="2">
                  <c:v>77622.97</c:v>
                </c:pt>
              </c:numCache>
            </c:numRef>
          </c:val>
        </c:ser>
        <c:dLbls/>
        <c:shape val="cylinder"/>
        <c:axId val="223039872"/>
        <c:axId val="223041408"/>
        <c:axId val="0"/>
      </c:bar3DChart>
      <c:catAx>
        <c:axId val="2230398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3041408"/>
        <c:crosses val="autoZero"/>
        <c:auto val="1"/>
        <c:lblAlgn val="ctr"/>
        <c:lblOffset val="100"/>
      </c:catAx>
      <c:valAx>
        <c:axId val="22304140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936"/>
            </a:pPr>
            <a:endParaRPr lang="ru-RU"/>
          </a:p>
        </c:txPr>
        <c:crossAx val="223039872"/>
        <c:crosses val="autoZero"/>
        <c:crossBetween val="between"/>
      </c:valAx>
      <c:spPr>
        <a:noFill/>
        <a:ln w="23714">
          <a:noFill/>
        </a:ln>
      </c:spPr>
    </c:plotArea>
    <c:plotVisOnly val="1"/>
    <c:dispBlanksAs val="gap"/>
  </c:chart>
  <c:txPr>
    <a:bodyPr/>
    <a:lstStyle/>
    <a:p>
      <a:pPr>
        <a:defRPr sz="1683"/>
      </a:pPr>
      <a:endParaRPr lang="ru-RU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515748031496096E-2"/>
          <c:y val="0.14805563656394805"/>
          <c:w val="0.83812989016183415"/>
          <c:h val="0.83699799099186678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tx1">
                <a:lumMod val="95000"/>
              </a:schemeClr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</c:dPt>
          <c:dPt>
            <c:idx val="2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1.3043535318954701E-2"/>
                  <c:y val="-0.1047749088268123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9800569800569801"/>
                      <c:h val="0.172385113276637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5942028985507249E-2"/>
                  <c:y val="-0.1518108453648150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9420289855072465"/>
                      <c:h val="0.1723851132766379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5.2083333333333329E-2"/>
                  <c:y val="-0.14882098753510309"/>
                </c:manualLayout>
              </c:layout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759974.53</c:v>
                </c:pt>
                <c:pt idx="1">
                  <c:v>601648.16999999993</c:v>
                </c:pt>
                <c:pt idx="2">
                  <c:v>-8000</c:v>
                </c:pt>
              </c:numCache>
            </c:numRef>
          </c:val>
        </c:ser>
        <c:dLbls/>
        <c:shape val="box"/>
        <c:axId val="224205824"/>
        <c:axId val="224224000"/>
        <c:axId val="0"/>
      </c:bar3DChart>
      <c:catAx>
        <c:axId val="22420582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224000"/>
        <c:crosses val="autoZero"/>
        <c:auto val="1"/>
        <c:lblAlgn val="ctr"/>
        <c:lblOffset val="100"/>
      </c:catAx>
      <c:valAx>
        <c:axId val="224224000"/>
        <c:scaling>
          <c:orientation val="minMax"/>
          <c:max val="850000"/>
          <c:min val="-150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crossAx val="22420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397"/>
            </a:pPr>
            <a:r>
              <a:rPr lang="ru-RU" sz="1397" dirty="0" smtClean="0"/>
              <a:t>Верхний предел муниципального внутреннего долга</a:t>
            </a:r>
            <a:endParaRPr lang="ru-RU" sz="1400" dirty="0"/>
          </a:p>
        </c:rich>
      </c:tx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 на 01.01.2022</c:v>
                </c:pt>
              </c:strCache>
            </c:strRef>
          </c:tx>
          <c:dPt>
            <c:idx val="0"/>
            <c:spPr>
              <a:ln>
                <a:solidFill>
                  <a:srgbClr val="FFFF00"/>
                </a:solidFill>
              </a:ln>
            </c:spPr>
          </c:dPt>
          <c:dPt>
            <c:idx val="1"/>
            <c:spPr>
              <a:ln>
                <a:solidFill>
                  <a:srgbClr val="FFFF00"/>
                </a:solidFill>
              </a:ln>
            </c:spPr>
          </c:dPt>
          <c:dPt>
            <c:idx val="2"/>
            <c:spPr>
              <a:ln>
                <a:solidFill>
                  <a:srgbClr val="FFFF00"/>
                </a:solidFill>
              </a:ln>
            </c:spPr>
          </c:dPt>
          <c:dLbls>
            <c:dLbl>
              <c:idx val="0"/>
              <c:layout>
                <c:manualLayout>
                  <c:x val="3.351955307262567E-2"/>
                  <c:y val="2.824858757062147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ПРОГНОЗ НА 01.01.2024</c:v>
                </c:pt>
                <c:pt idx="1">
                  <c:v>ПРОГНОЗ НА 01.01.2025</c:v>
                </c:pt>
                <c:pt idx="2">
                  <c:v>ПРОГНОЗ НА 01.01.2026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25000</c:v>
                </c:pt>
                <c:pt idx="1">
                  <c:v>25000</c:v>
                </c:pt>
                <c:pt idx="2">
                  <c:v>16666.669999999995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 на 01.01.2023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ПРОГНОЗ НА 01.01.2024</c:v>
                </c:pt>
                <c:pt idx="1">
                  <c:v>ПРОГНОЗ НА 01.01.2025</c:v>
                </c:pt>
                <c:pt idx="2">
                  <c:v>ПРОГНОЗ НА 01.01.2026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Прогноз на 01.01.20232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ПРОГНОЗ НА 01.01.2024</c:v>
                </c:pt>
                <c:pt idx="1">
                  <c:v>ПРОГНОЗ НА 01.01.2025</c:v>
                </c:pt>
                <c:pt idx="2">
                  <c:v>ПРОГНОЗ НА 01.01.2026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/>
        <c:shape val="pyramid"/>
        <c:axId val="224285056"/>
        <c:axId val="224286592"/>
        <c:axId val="0"/>
      </c:bar3DChart>
      <c:catAx>
        <c:axId val="2242850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98" b="1"/>
            </a:pPr>
            <a:endParaRPr lang="ru-RU"/>
          </a:p>
        </c:txPr>
        <c:crossAx val="224286592"/>
        <c:crosses val="autoZero"/>
        <c:auto val="1"/>
        <c:lblAlgn val="ctr"/>
        <c:lblOffset val="100"/>
      </c:catAx>
      <c:valAx>
        <c:axId val="2242865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98">
                <a:latin typeface="Bernard MT Condensed" panose="02050806060905020404" pitchFamily="18" charset="0"/>
              </a:defRPr>
            </a:pPr>
            <a:endParaRPr lang="ru-RU"/>
          </a:p>
        </c:txPr>
        <c:crossAx val="224285056"/>
        <c:crosses val="autoZero"/>
        <c:crossBetween val="between"/>
      </c:valAx>
      <c:spPr>
        <a:noFill/>
        <a:ln w="25316">
          <a:noFill/>
        </a:ln>
      </c:spPr>
    </c:plotArea>
    <c:plotVisOnly val="1"/>
    <c:dispBlanksAs val="gap"/>
  </c:chart>
  <c:txPr>
    <a:bodyPr/>
    <a:lstStyle/>
    <a:p>
      <a:pPr>
        <a:defRPr sz="1796"/>
      </a:pPr>
      <a:endParaRPr lang="ru-RU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714">
                <a:solidFill>
                  <a:schemeClr val="tx1"/>
                </a:solidFill>
              </a:defRPr>
            </a:pPr>
            <a:r>
              <a:rPr lang="ru-RU" sz="1500" dirty="0">
                <a:solidFill>
                  <a:schemeClr val="tx1"/>
                </a:solidFill>
              </a:rPr>
              <a:t>Долговая нагрузка бюджета, в % к доходам районного бюджета без учета безвозмездных поступлений</a:t>
            </a:r>
          </a:p>
        </c:rich>
      </c:tx>
      <c:layout>
        <c:manualLayout>
          <c:xMode val="edge"/>
          <c:yMode val="edge"/>
          <c:x val="0.1138880671683995"/>
          <c:y val="8.4745762711864445E-2"/>
        </c:manualLayout>
      </c:layout>
    </c:title>
    <c:plotArea>
      <c:layout>
        <c:manualLayout>
          <c:layoutTarget val="inner"/>
          <c:xMode val="edge"/>
          <c:yMode val="edge"/>
          <c:x val="0.11056791338582676"/>
          <c:y val="0.3862977127859018"/>
          <c:w val="0.9029791874607227"/>
          <c:h val="0.4616149231346088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Долговая нагрузка бюджета, в % к доходам районного бюджета без учета безвозмездных поступлений</c:v>
                </c:pt>
              </c:strCache>
            </c:strRef>
          </c:tx>
          <c:marker>
            <c:symbol val="diamond"/>
            <c:size val="7"/>
            <c:spPr>
              <a:solidFill>
                <a:schemeClr val="tx1"/>
              </a:solidFill>
            </c:spPr>
          </c:marker>
          <c:dPt>
            <c:idx val="1"/>
            <c:marker>
              <c:spPr>
                <a:solidFill>
                  <a:schemeClr val="tx1"/>
                </a:solidFill>
                <a:ln>
                  <a:solidFill>
                    <a:srgbClr val="FFFF00"/>
                  </a:solidFill>
                </a:ln>
              </c:spPr>
            </c:marker>
            <c:spPr>
              <a:ln>
                <a:solidFill>
                  <a:srgbClr val="FFFF00"/>
                </a:solidFill>
              </a:ln>
            </c:spPr>
          </c:dPt>
          <c:dPt>
            <c:idx val="2"/>
            <c:marker>
              <c:spPr>
                <a:solidFill>
                  <a:schemeClr val="tx1"/>
                </a:solidFill>
                <a:ln>
                  <a:solidFill>
                    <a:srgbClr val="FFFF00"/>
                  </a:solidFill>
                </a:ln>
              </c:spPr>
            </c:marker>
            <c:spPr>
              <a:ln>
                <a:solidFill>
                  <a:srgbClr val="FFFF00"/>
                </a:solidFill>
              </a:ln>
            </c:spPr>
          </c:dPt>
          <c:dLbls>
            <c:dLbl>
              <c:idx val="0"/>
              <c:layout>
                <c:manualLayout>
                  <c:x val="-5.2748580845998913E-2"/>
                  <c:y val="-4.3932351198035791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979170481596787E-2"/>
                  <c:y val="-3.5637541275082556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06976744186154E-3"/>
                  <c:y val="3.225806451612894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721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01.01.2024</c:v>
                </c:pt>
                <c:pt idx="1">
                  <c:v>НА 01.01.2025</c:v>
                </c:pt>
                <c:pt idx="2">
                  <c:v>НА 01.01.2026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15.79</c:v>
                </c:pt>
                <c:pt idx="1">
                  <c:v>15.219999999999999</c:v>
                </c:pt>
                <c:pt idx="2">
                  <c:v>9.82</c:v>
                </c:pt>
              </c:numCache>
            </c:numRef>
          </c:val>
        </c:ser>
        <c:dLbls/>
        <c:marker val="1"/>
        <c:axId val="224428032"/>
        <c:axId val="224429568"/>
      </c:lineChart>
      <c:catAx>
        <c:axId val="2244280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714" b="1">
                <a:solidFill>
                  <a:schemeClr val="tx1"/>
                </a:solidFill>
              </a:defRPr>
            </a:pPr>
            <a:endParaRPr lang="ru-RU"/>
          </a:p>
        </c:txPr>
        <c:crossAx val="224429568"/>
        <c:crosses val="autoZero"/>
        <c:auto val="1"/>
        <c:lblAlgn val="ctr"/>
        <c:lblOffset val="100"/>
      </c:catAx>
      <c:valAx>
        <c:axId val="2244295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86"/>
            </a:pPr>
            <a:endParaRPr lang="ru-RU"/>
          </a:p>
        </c:txPr>
        <c:crossAx val="224428032"/>
        <c:crosses val="autoZero"/>
        <c:crossBetween val="between"/>
      </c:valAx>
      <c:spPr>
        <a:noFill/>
        <a:ln w="27212">
          <a:noFill/>
        </a:ln>
      </c:spPr>
    </c:plotArea>
    <c:plotVisOnly val="1"/>
    <c:dispBlanksAs val="gap"/>
  </c:chart>
  <c:txPr>
    <a:bodyPr/>
    <a:lstStyle/>
    <a:p>
      <a:pPr>
        <a:defRPr sz="1928"/>
      </a:pPr>
      <a:endParaRPr lang="ru-RU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10"/>
      <c:rotY val="0"/>
      <c:depthPercent val="100"/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7.4627142195460858E-3"/>
                  <c:y val="0.2239899647259281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523131,43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7772116720757963E-5"/>
                  <c:y val="0.204347541720051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526772,29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523131.43000000005</c:v>
                </c:pt>
                <c:pt idx="1">
                  <c:v>526772.28999999992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условно утверждаемые расходы</c:v>
                </c:pt>
              </c:strCache>
            </c:strRef>
          </c:tx>
          <c:spPr>
            <a:solidFill>
              <a:srgbClr val="CC0099"/>
            </a:solidFill>
          </c:spPr>
          <c:dLbls>
            <c:dLbl>
              <c:idx val="0"/>
              <c:layout>
                <c:manualLayout>
                  <c:x val="1.6355141269106071E-2"/>
                  <c:y val="-9.91054608123690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6933082445576655"/>
                      <c:h val="8.58931594566797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2201482167670221E-2"/>
                  <c:y val="-9.272233236957826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22521317739694302"/>
                      <c:h val="0.12560482772979284"/>
                    </c:manualLayout>
                  </c15:layout>
                </c:ext>
              </c:extLst>
            </c:dLbl>
            <c:spPr>
              <a:noFill/>
              <a:ln w="25246">
                <a:noFill/>
              </a:ln>
            </c:spPr>
            <c:txPr>
              <a:bodyPr/>
              <a:lstStyle/>
              <a:p>
                <a:pPr>
                  <a:defRPr sz="2866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6000</c:v>
                </c:pt>
                <c:pt idx="1">
                  <c:v>11000</c:v>
                </c:pt>
              </c:numCache>
            </c:numRef>
          </c:val>
        </c:ser>
        <c:dLbls/>
        <c:shape val="cylinder"/>
        <c:axId val="224512640"/>
        <c:axId val="224522624"/>
        <c:axId val="0"/>
      </c:bar3DChart>
      <c:catAx>
        <c:axId val="2245126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791" b="1"/>
            </a:pPr>
            <a:endParaRPr lang="ru-RU"/>
          </a:p>
        </c:txPr>
        <c:crossAx val="224522624"/>
        <c:crosses val="autoZero"/>
        <c:auto val="1"/>
        <c:lblAlgn val="ctr"/>
        <c:lblOffset val="100"/>
      </c:catAx>
      <c:valAx>
        <c:axId val="224522624"/>
        <c:scaling>
          <c:orientation val="minMax"/>
          <c:max val="1"/>
          <c:min val="0.85000000000000042"/>
        </c:scaling>
        <c:delete val="1"/>
        <c:axPos val="l"/>
        <c:majorGridlines/>
        <c:numFmt formatCode="0.0%" sourceLinked="0"/>
        <c:tickLblPos val="nextTo"/>
        <c:crossAx val="224512640"/>
        <c:crosses val="autoZero"/>
        <c:crossBetween val="between"/>
      </c:valAx>
      <c:spPr>
        <a:noFill/>
        <a:ln w="25246">
          <a:noFill/>
        </a:ln>
      </c:spPr>
    </c:plotArea>
    <c:legend>
      <c:legendPos val="r"/>
      <c:layout>
        <c:manualLayout>
          <c:xMode val="edge"/>
          <c:yMode val="edge"/>
          <c:x val="0.72728581501939149"/>
          <c:y val="1.2645494044428347E-2"/>
          <c:w val="0.22431947660954143"/>
          <c:h val="0.89024813081371723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612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0988011032519239"/>
          <c:y val="4.2117117117117117E-2"/>
          <c:w val="0.63199830953334224"/>
          <c:h val="0.86575814002979379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1.1229365957354503E-2"/>
                  <c:y val="-1.6216272965879266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054250450098695E-2"/>
                  <c:y val="-5.0451443569553807E-3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159345784256304E-2"/>
                  <c:y val="-7.0871391076115491E-3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78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55798.55</c:v>
                </c:pt>
                <c:pt idx="1">
                  <c:v>58968.350000000006</c:v>
                </c:pt>
                <c:pt idx="2">
                  <c:v>61733.07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FF33CC"/>
            </a:solidFill>
          </c:spPr>
          <c:dLbls>
            <c:dLbl>
              <c:idx val="0"/>
              <c:layout>
                <c:manualLayout>
                  <c:x val="1.1388039305004207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69841269841276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5997049955531448E-3"/>
                  <c:y val="2.2484689413822456E-3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78">
                <a:noFill/>
              </a:ln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5528.55</c:v>
                </c:pt>
                <c:pt idx="1">
                  <c:v>5767.29</c:v>
                </c:pt>
                <c:pt idx="2">
                  <c:v>6087.1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rgbClr val="0000FF"/>
            </a:solidFill>
          </c:spPr>
          <c:dLbls>
            <c:dLbl>
              <c:idx val="0"/>
              <c:layout>
                <c:manualLayout>
                  <c:x val="1.1421552677816103E-2"/>
                  <c:y val="-2.8888888888888888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17637361445517E-2"/>
                  <c:y val="-2.222222222222223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664909654888182E-2"/>
                  <c:y val="-2.0000000000000004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7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41700</c:v>
                </c:pt>
                <c:pt idx="1">
                  <c:v>43936.78</c:v>
                </c:pt>
                <c:pt idx="2">
                  <c:v>46274.350000000006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99FF33"/>
            </a:solidFill>
          </c:spPr>
          <c:dLbls>
            <c:dLbl>
              <c:idx val="0"/>
              <c:layout>
                <c:manualLayout>
                  <c:x val="8.4655880550953966E-3"/>
                  <c:y val="-2.2559764488898353E-3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361293681265053E-2"/>
                  <c:y val="-1.1373578302732537E-5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470770699117163E-2"/>
                  <c:y val="2.7882764654418206E-3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7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16846</c:v>
                </c:pt>
                <c:pt idx="1">
                  <c:v>17031.309999999998</c:v>
                </c:pt>
                <c:pt idx="2">
                  <c:v>17116.460000000003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CC00FF"/>
            </a:solidFill>
          </c:spPr>
          <c:dLbls>
            <c:dLbl>
              <c:idx val="0"/>
              <c:layout>
                <c:manualLayout>
                  <c:x val="9.8765753454371965E-3"/>
                  <c:y val="-2.4365704286964142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142860241643301E-2"/>
                  <c:y val="-2.4365704286964142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008806750395867E-2"/>
                  <c:y val="-1.7804024496937885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7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2250</c:v>
                </c:pt>
                <c:pt idx="1">
                  <c:v>2300</c:v>
                </c:pt>
                <c:pt idx="2">
                  <c:v>2300</c:v>
                </c:pt>
              </c:numCache>
            </c:numRef>
          </c:val>
        </c:ser>
        <c:dLbls/>
        <c:shape val="cylinder"/>
        <c:axId val="212233216"/>
        <c:axId val="212255488"/>
        <c:axId val="0"/>
      </c:bar3DChart>
      <c:catAx>
        <c:axId val="2122332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994" b="1">
                <a:solidFill>
                  <a:schemeClr val="tx1"/>
                </a:solidFill>
              </a:defRPr>
            </a:pPr>
            <a:endParaRPr lang="ru-RU"/>
          </a:p>
        </c:txPr>
        <c:crossAx val="212255488"/>
        <c:crosses val="autoZero"/>
        <c:auto val="1"/>
        <c:lblAlgn val="ctr"/>
        <c:lblOffset val="100"/>
      </c:catAx>
      <c:valAx>
        <c:axId val="21225548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 b="1">
                <a:latin typeface="Bahnschrift Light Condensed" panose="020B0502040204020203" pitchFamily="34" charset="0"/>
              </a:defRPr>
            </a:pPr>
            <a:endParaRPr lang="ru-RU"/>
          </a:p>
        </c:txPr>
        <c:crossAx val="212233216"/>
        <c:crosses val="autoZero"/>
        <c:crossBetween val="between"/>
      </c:valAx>
      <c:spPr>
        <a:noFill/>
        <a:ln w="25389">
          <a:noFill/>
        </a:ln>
      </c:spPr>
    </c:plotArea>
    <c:legend>
      <c:legendPos val="r"/>
      <c:layout>
        <c:manualLayout>
          <c:xMode val="edge"/>
          <c:yMode val="edge"/>
          <c:x val="0.7399888890778501"/>
          <c:y val="5.3561504811898517E-2"/>
          <c:w val="0.26001106266675345"/>
          <c:h val="0.693105161854768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794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220"/>
      <c:perspective val="0"/>
    </c:view3D>
    <c:plotArea>
      <c:layout>
        <c:manualLayout>
          <c:layoutTarget val="inner"/>
          <c:xMode val="edge"/>
          <c:yMode val="edge"/>
          <c:x val="7.0726495726495739E-2"/>
          <c:y val="6.6296020429878703E-3"/>
          <c:w val="0.92500000000000004"/>
          <c:h val="0.89468911825211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39"/>
          <c:dPt>
            <c:idx val="0"/>
            <c:explosion val="14"/>
            <c:spPr>
              <a:solidFill>
                <a:srgbClr val="00FFFF"/>
              </a:solidFill>
            </c:spPr>
          </c:dPt>
          <c:dPt>
            <c:idx val="1"/>
            <c:explosion val="13"/>
            <c:spPr>
              <a:solidFill>
                <a:srgbClr val="99FF33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rgbClr val="CC00FF"/>
              </a:solidFill>
            </c:spPr>
          </c:dPt>
          <c:dLbls>
            <c:dLbl>
              <c:idx val="0"/>
              <c:layout>
                <c:manualLayout>
                  <c:x val="-4.4469160104986874E-2"/>
                  <c:y val="3.7037037037037042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7036111111111111"/>
                      <c:h val="0.2657095481308079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0113549868766403"/>
                  <c:y val="5.9948925303255603E-3"/>
                </c:manualLayout>
              </c:layout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4242355643044619"/>
                      <c:h val="0.2139189189189189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29222227690288732"/>
                  <c:y val="-1.8518599526910987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6076923076923075"/>
                      <c:h val="0.2029914529914529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1.3397200349956281E-2"/>
                  <c:y val="1.1008878519814656E-2"/>
                </c:manualLayout>
              </c:layout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5000054680664924E-2"/>
                  <c:y val="-0.15843613298337714"/>
                </c:manualLayout>
              </c:layout>
              <c:tx>
                <c:rich>
                  <a:bodyPr/>
                  <a:lstStyle/>
                  <a:p>
                    <a:fld id="{B96A1C19-ACAE-42AD-8272-722E72BB2A9A}" type="CATEGORYNAME">
                      <a:rPr lang="ru-RU" sz="160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sz="1600" baseline="0" dirty="0">
                        <a:solidFill>
                          <a:schemeClr val="tx1"/>
                        </a:solidFill>
                      </a:rPr>
                      <a:t>; </a:t>
                    </a:r>
                    <a:endParaRPr lang="ru-RU" sz="1600" baseline="0" dirty="0" smtClean="0">
                      <a:solidFill>
                        <a:schemeClr val="tx1"/>
                      </a:solidFill>
                    </a:endParaRPr>
                  </a:p>
                  <a:p>
                    <a:fld id="{0CCF1EB1-243D-440E-8A1F-8637C615C803}" type="VALUE">
                      <a:rPr lang="ru-RU" sz="1600" baseline="0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r>
                      <a:rPr lang="ru-RU" sz="1600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CB941A3C-DDE4-4286-9033-ABE31EFA6F61}" type="PERCENTAGE">
                      <a:rPr lang="ru-RU" sz="1600" baseline="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 sz="1600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7397594050743651"/>
                      <c:h val="0.17053044295389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 w="25312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оказания платных услуг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штрафов</c:v>
                </c:pt>
                <c:pt idx="4">
                  <c:v>Доходы от компенсации затрат государства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22995.809999999998</c:v>
                </c:pt>
                <c:pt idx="1">
                  <c:v>10981.5</c:v>
                </c:pt>
                <c:pt idx="2">
                  <c:v>832.2</c:v>
                </c:pt>
                <c:pt idx="3">
                  <c:v>315.10000000000002</c:v>
                </c:pt>
                <c:pt idx="4">
                  <c:v>1078.7</c:v>
                </c:pt>
              </c:numCache>
            </c:numRef>
          </c:val>
        </c:ser>
        <c:dLbls/>
      </c:pie3DChart>
      <c:spPr>
        <a:noFill/>
        <a:ln w="25362">
          <a:noFill/>
        </a:ln>
      </c:spPr>
    </c:plotArea>
    <c:plotVisOnly val="1"/>
    <c:dispBlanksAs val="zero"/>
  </c:chart>
  <c:txPr>
    <a:bodyPr/>
    <a:lstStyle/>
    <a:p>
      <a:pPr>
        <a:defRPr sz="1789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1.5936105281855115E-2"/>
          <c:y val="3.4403669724770651E-2"/>
        </c:manualLayout>
      </c:layout>
    </c:title>
    <c:view3D>
      <c:rotX val="30"/>
      <c:perspective val="0"/>
    </c:view3D>
    <c:plotArea>
      <c:layout>
        <c:manualLayout>
          <c:layoutTarget val="inner"/>
          <c:xMode val="edge"/>
          <c:yMode val="edge"/>
          <c:x val="2.4222333493810908E-2"/>
          <c:y val="0.13739651809578846"/>
          <c:w val="0.88520763894637777"/>
          <c:h val="0.482014736690023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</c:dPt>
          <c:dPt>
            <c:idx val="3"/>
          </c:dPt>
          <c:dLbls>
            <c:dLbl>
              <c:idx val="0"/>
              <c:layout>
                <c:manualLayout>
                  <c:x val="-0.31102581331181506"/>
                  <c:y val="5.0170844470129303E-2"/>
                </c:manualLayout>
              </c:layout>
              <c:spPr>
                <a:noFill/>
                <a:ln w="25370">
                  <a:noFill/>
                </a:ln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998984892336703"/>
                  <c:y val="-0.2148239182258181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7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муниципальной собственности</c:v>
                </c:pt>
                <c:pt idx="1">
                  <c:v>Доходы от оказания платных услуг (работ)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компенсации затрат государства</c:v>
                </c:pt>
                <c:pt idx="4">
                  <c:v>Доходы от штрафов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10976.5</c:v>
                </c:pt>
                <c:pt idx="1">
                  <c:v>22995.809999999998</c:v>
                </c:pt>
                <c:pt idx="2">
                  <c:v>832.2</c:v>
                </c:pt>
                <c:pt idx="3">
                  <c:v>1078.7</c:v>
                </c:pt>
                <c:pt idx="4">
                  <c:v>317.60000000000002</c:v>
                </c:pt>
              </c:numCache>
            </c:numRef>
          </c:val>
        </c:ser>
        <c:dLbls/>
      </c:pie3DChart>
      <c:spPr>
        <a:noFill/>
        <a:ln w="25370">
          <a:noFill/>
        </a:ln>
      </c:spPr>
    </c:plotArea>
    <c:legend>
      <c:legendPos val="b"/>
      <c:layout>
        <c:manualLayout>
          <c:xMode val="edge"/>
          <c:yMode val="edge"/>
          <c:x val="9.6858591403492858E-2"/>
          <c:y val="0.64768655638228723"/>
          <c:w val="0.80628261626117292"/>
          <c:h val="0.33855197572780477"/>
        </c:manualLayout>
      </c:layout>
      <c:txPr>
        <a:bodyPr/>
        <a:lstStyle/>
        <a:p>
          <a:pPr>
            <a:defRPr sz="1195" b="0"/>
          </a:pPr>
          <a:endParaRPr lang="ru-RU"/>
        </a:p>
      </c:txPr>
    </c:legend>
    <c:plotVisOnly val="1"/>
    <c:dispBlanksAs val="zero"/>
  </c:chart>
  <c:txPr>
    <a:bodyPr/>
    <a:lstStyle/>
    <a:p>
      <a:pPr>
        <a:defRPr sz="1794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57989150484285923"/>
          <c:y val="0.71997053667783928"/>
        </c:manualLayout>
      </c:layout>
    </c:title>
    <c:view3D>
      <c:rotX val="30"/>
      <c:perspective val="0"/>
    </c:view3D>
    <c:plotArea>
      <c:layout>
        <c:manualLayout>
          <c:layoutTarget val="inner"/>
          <c:xMode val="edge"/>
          <c:yMode val="edge"/>
          <c:x val="2.4222333493810908E-2"/>
          <c:y val="0.13739651809578846"/>
          <c:w val="0.88520763894637777"/>
          <c:h val="0.482014736690023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20"/>
          <c:dPt>
            <c:idx val="0"/>
            <c:spPr>
              <a:solidFill>
                <a:srgbClr val="FFFF00"/>
              </a:solidFill>
            </c:spPr>
          </c:dPt>
          <c:dPt>
            <c:idx val="1"/>
            <c:explosion val="14"/>
            <c:spPr>
              <a:solidFill>
                <a:srgbClr val="7030A0"/>
              </a:solidFill>
            </c:spPr>
          </c:dPt>
          <c:dPt>
            <c:idx val="2"/>
          </c:dPt>
          <c:dPt>
            <c:idx val="3"/>
          </c:dPt>
          <c:dLbls>
            <c:dLbl>
              <c:idx val="0"/>
              <c:layout>
                <c:manualLayout>
                  <c:x val="-8.7850816948681215E-2"/>
                  <c:y val="-6.26080747259533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7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муниципальной собственности</c:v>
                </c:pt>
                <c:pt idx="1">
                  <c:v>Доходы от оказания платных услуг (работ)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компенсации затрат государства</c:v>
                </c:pt>
                <c:pt idx="4">
                  <c:v>Доходы от штрафов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10976.5</c:v>
                </c:pt>
                <c:pt idx="1">
                  <c:v>22995.809999999998</c:v>
                </c:pt>
                <c:pt idx="2">
                  <c:v>832.2</c:v>
                </c:pt>
                <c:pt idx="3">
                  <c:v>1078.7</c:v>
                </c:pt>
                <c:pt idx="4">
                  <c:v>307.10000000000002</c:v>
                </c:pt>
              </c:numCache>
            </c:numRef>
          </c:val>
        </c:ser>
        <c:dLbls/>
      </c:pie3DChart>
      <c:spPr>
        <a:noFill/>
        <a:ln w="25370">
          <a:noFill/>
        </a:ln>
      </c:spPr>
    </c:plotArea>
    <c:plotVisOnly val="1"/>
    <c:dispBlanksAs val="zero"/>
  </c:chart>
  <c:txPr>
    <a:bodyPr/>
    <a:lstStyle/>
    <a:p>
      <a:pPr>
        <a:defRPr sz="1794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22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66666666666667E-2"/>
          <c:y val="1.2792948295256198E-2"/>
          <c:w val="0.98055555555555551"/>
          <c:h val="0.669683651878317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spPr>
              <a:solidFill>
                <a:srgbClr val="CC00FF"/>
              </a:solidFill>
              <a:ln>
                <a:noFill/>
              </a:ln>
              <a:effectLst/>
              <a:sp3d/>
            </c:spPr>
          </c:dPt>
          <c:dPt>
            <c:idx val="1"/>
            <c:spPr>
              <a:solidFill>
                <a:srgbClr val="FF9900"/>
              </a:solidFill>
              <a:ln>
                <a:noFill/>
              </a:ln>
              <a:effectLst/>
              <a:sp3d/>
            </c:spPr>
          </c:dPt>
          <c:dPt>
            <c:idx val="2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</c:dPt>
          <c:dPt>
            <c:idx val="3"/>
            <c:spPr>
              <a:solidFill>
                <a:srgbClr val="00FF00"/>
              </a:solidFill>
              <a:ln>
                <a:noFill/>
              </a:ln>
              <a:effectLst/>
              <a:sp3d/>
            </c:spPr>
          </c:dPt>
          <c:dPt>
            <c:idx val="4"/>
            <c:spPr>
              <a:solidFill>
                <a:srgbClr val="66FFFF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2.3566272965879268E-2"/>
                  <c:y val="-0.10527714208137777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936712598425194"/>
                  <c:y val="7.3891625615763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7160542432195995E-2"/>
                  <c:y val="-0.29198537682789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6355752405949259E-2"/>
                  <c:y val="5.395058376323649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9385498687664063E-2"/>
                  <c:y val="-6.66826344982740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Дотация на выравнивание бюджетной обеспеченности</c:v>
                </c:pt>
                <c:pt idx="1">
                  <c:v>Субсидии местным бюджетам</c:v>
                </c:pt>
                <c:pt idx="2">
                  <c:v>Субвенции местным бюджетам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78482</c:v>
                </c:pt>
                <c:pt idx="1">
                  <c:v>344366.46</c:v>
                </c:pt>
                <c:pt idx="2">
                  <c:v>168028.79999999999</c:v>
                </c:pt>
                <c:pt idx="3">
                  <c:v>10377</c:v>
                </c:pt>
                <c:pt idx="4">
                  <c:v>393.90999999999997</c:v>
                </c:pt>
              </c:numCache>
            </c:numRef>
          </c:val>
        </c:ser>
        <c:dLbls/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479111986001729E-2"/>
          <c:y val="0.73916779799076837"/>
          <c:w val="0.91609733158355211"/>
          <c:h val="0.2469434855125868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A01597-1F5C-4B95-AED2-2029EDAB57FE}" type="doc">
      <dgm:prSet loTypeId="urn:microsoft.com/office/officeart/2005/8/layout/equation2" loCatId="relationship" qsTypeId="urn:microsoft.com/office/officeart/2005/8/quickstyle/3d3" qsCatId="3D" csTypeId="urn:microsoft.com/office/officeart/2005/8/colors/colorful4" csCatId="colorful" phldr="1"/>
      <dgm:spPr/>
    </dgm:pt>
    <dgm:pt modelId="{4807A833-B585-4283-8C4F-40CD981BEF41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100" b="1" dirty="0" smtClean="0">
              <a:solidFill>
                <a:schemeClr val="bg1"/>
              </a:solidFill>
            </a:rPr>
            <a:t>Доходы от уплаты акцизов на автомобильный</a:t>
          </a:r>
          <a:r>
            <a:rPr lang="en-US" sz="1100" b="1" dirty="0" smtClean="0">
              <a:solidFill>
                <a:schemeClr val="bg1"/>
              </a:solidFill>
            </a:rPr>
            <a:t> </a:t>
          </a:r>
          <a:r>
            <a:rPr lang="ru-RU" sz="1100" b="1" dirty="0" smtClean="0">
              <a:solidFill>
                <a:schemeClr val="bg1"/>
              </a:solidFill>
            </a:rPr>
            <a:t>бензин, дизельное топливо, моторные масла </a:t>
          </a:r>
        </a:p>
        <a:p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5528,55</a:t>
          </a:r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smtClean="0">
              <a:solidFill>
                <a:schemeClr val="bg1"/>
              </a:solidFill>
            </a:rPr>
            <a:t>тыс.руб.  </a:t>
          </a:r>
          <a:endParaRPr lang="ru-RU" sz="1800" dirty="0">
            <a:solidFill>
              <a:schemeClr val="bg1"/>
            </a:solidFill>
          </a:endParaRPr>
        </a:p>
      </dgm:t>
    </dgm:pt>
    <dgm:pt modelId="{F9F65C8B-5C7B-4EB2-9E2F-C53771ABD420}" type="parTrans" cxnId="{D89F5BDB-786A-4E1D-8F6A-23DA351CCCAB}">
      <dgm:prSet/>
      <dgm:spPr/>
      <dgm:t>
        <a:bodyPr/>
        <a:lstStyle/>
        <a:p>
          <a:endParaRPr lang="ru-RU"/>
        </a:p>
      </dgm:t>
    </dgm:pt>
    <dgm:pt modelId="{138CAFFA-DDAC-4CB3-BD7B-979441E6C09A}" type="sibTrans" cxnId="{D89F5BDB-786A-4E1D-8F6A-23DA351CCCAB}">
      <dgm:prSet/>
      <dgm:spPr/>
      <dgm:t>
        <a:bodyPr/>
        <a:lstStyle/>
        <a:p>
          <a:endParaRPr lang="ru-RU"/>
        </a:p>
      </dgm:t>
    </dgm:pt>
    <dgm:pt modelId="{0E46D75C-2317-4C16-89F9-93C4184333E1}">
      <dgm:prSet phldrT="[Текст]" custT="1"/>
      <dgm:spPr>
        <a:solidFill>
          <a:srgbClr val="66FF33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 из областного бюджета</a:t>
          </a:r>
        </a:p>
        <a:p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112 741,4</a:t>
          </a:r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dirty="0" smtClean="0">
              <a:solidFill>
                <a:schemeClr val="bg1"/>
              </a:solidFill>
            </a:rPr>
            <a:t>тыс.руб</a:t>
          </a:r>
          <a:r>
            <a:rPr lang="ru-RU" sz="1400" b="0" dirty="0" smtClean="0">
              <a:solidFill>
                <a:schemeClr val="bg1"/>
              </a:solidFill>
            </a:rPr>
            <a:t>.</a:t>
          </a:r>
          <a:endParaRPr lang="ru-RU" sz="1400" b="0" dirty="0">
            <a:solidFill>
              <a:schemeClr val="bg1"/>
            </a:solidFill>
          </a:endParaRPr>
        </a:p>
      </dgm:t>
    </dgm:pt>
    <dgm:pt modelId="{8D00244A-1FEC-4EF7-9F99-45E81C68DA85}" type="parTrans" cxnId="{8C715AE7-FBA6-4424-AE3C-599BD95FFE7D}">
      <dgm:prSet/>
      <dgm:spPr/>
      <dgm:t>
        <a:bodyPr/>
        <a:lstStyle/>
        <a:p>
          <a:endParaRPr lang="ru-RU"/>
        </a:p>
      </dgm:t>
    </dgm:pt>
    <dgm:pt modelId="{62151FBB-0192-4DC9-A272-2BED4C90E7D2}" type="sibTrans" cxnId="{8C715AE7-FBA6-4424-AE3C-599BD95FFE7D}">
      <dgm:prSet/>
      <dgm:spPr/>
      <dgm:t>
        <a:bodyPr/>
        <a:lstStyle/>
        <a:p>
          <a:endParaRPr lang="ru-RU"/>
        </a:p>
      </dgm:t>
    </dgm:pt>
    <dgm:pt modelId="{764B2236-3542-47F3-844B-9E2CE5C650B6}">
      <dgm:prSet phldrT="[Текст]" custT="1"/>
      <dgm:spPr>
        <a:solidFill>
          <a:srgbClr val="FF00FF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Муниципальный дорожный фонд </a:t>
          </a:r>
        </a:p>
        <a:p>
          <a:r>
            <a:rPr lang="ru-RU" sz="1800" b="1" u="sng" dirty="0" smtClean="0">
              <a:solidFill>
                <a:schemeClr val="bg1"/>
              </a:solidFill>
            </a:rPr>
            <a:t>на 2023 год</a:t>
          </a:r>
        </a:p>
        <a:p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118 269,95 </a:t>
          </a:r>
          <a:r>
            <a:rPr lang="ru-RU" sz="1800" b="0" dirty="0" smtClean="0">
              <a:solidFill>
                <a:schemeClr val="bg1"/>
              </a:solidFill>
            </a:rPr>
            <a:t>тыс.руб.</a:t>
          </a:r>
          <a:endParaRPr lang="ru-RU" sz="1800" b="0" dirty="0">
            <a:solidFill>
              <a:schemeClr val="bg1"/>
            </a:solidFill>
          </a:endParaRPr>
        </a:p>
      </dgm:t>
    </dgm:pt>
    <dgm:pt modelId="{7B4D92D8-493C-44C9-ACBF-D6A179D591C4}" type="parTrans" cxnId="{355486A2-3E54-4761-AAA2-1C160BEBCB01}">
      <dgm:prSet/>
      <dgm:spPr/>
      <dgm:t>
        <a:bodyPr/>
        <a:lstStyle/>
        <a:p>
          <a:endParaRPr lang="ru-RU"/>
        </a:p>
      </dgm:t>
    </dgm:pt>
    <dgm:pt modelId="{25029FF9-2951-478E-8CAA-DDD1AD36A705}" type="sibTrans" cxnId="{355486A2-3E54-4761-AAA2-1C160BEBCB01}">
      <dgm:prSet/>
      <dgm:spPr/>
      <dgm:t>
        <a:bodyPr/>
        <a:lstStyle/>
        <a:p>
          <a:endParaRPr lang="ru-RU"/>
        </a:p>
      </dgm:t>
    </dgm:pt>
    <dgm:pt modelId="{8FC256E0-80EE-4317-86E1-D54179164014}" type="pres">
      <dgm:prSet presAssocID="{DAA01597-1F5C-4B95-AED2-2029EDAB57FE}" presName="Name0" presStyleCnt="0">
        <dgm:presLayoutVars>
          <dgm:dir/>
          <dgm:resizeHandles val="exact"/>
        </dgm:presLayoutVars>
      </dgm:prSet>
      <dgm:spPr/>
    </dgm:pt>
    <dgm:pt modelId="{99C1B2E0-E0C1-47AB-866A-BA9FB30D9442}" type="pres">
      <dgm:prSet presAssocID="{DAA01597-1F5C-4B95-AED2-2029EDAB57FE}" presName="vNodes" presStyleCnt="0"/>
      <dgm:spPr/>
    </dgm:pt>
    <dgm:pt modelId="{4C26CD06-430E-4FEF-A075-4D26D1CD0AF5}" type="pres">
      <dgm:prSet presAssocID="{4807A833-B585-4283-8C4F-40CD981BEF41}" presName="node" presStyleLbl="node1" presStyleIdx="0" presStyleCnt="3" custScaleX="220179" custScaleY="188590" custLinFactNeighborX="-90" custLinFactNeighborY="89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6FB9A-3C50-49ED-BB01-51C970ACEBE7}" type="pres">
      <dgm:prSet presAssocID="{138CAFFA-DDAC-4CB3-BD7B-979441E6C09A}" presName="spacerT" presStyleCnt="0"/>
      <dgm:spPr/>
    </dgm:pt>
    <dgm:pt modelId="{FE4DE19A-401A-4C12-93E3-CB6DE0EA885B}" type="pres">
      <dgm:prSet presAssocID="{138CAFFA-DDAC-4CB3-BD7B-979441E6C09A}" presName="sibTrans" presStyleLbl="sibTrans2D1" presStyleIdx="0" presStyleCnt="2" custLinFactNeighborX="-324" custLinFactNeighborY="-57786"/>
      <dgm:spPr/>
      <dgm:t>
        <a:bodyPr/>
        <a:lstStyle/>
        <a:p>
          <a:endParaRPr lang="ru-RU"/>
        </a:p>
      </dgm:t>
    </dgm:pt>
    <dgm:pt modelId="{647FCA33-98A8-43FF-803A-5664D1C4F25F}" type="pres">
      <dgm:prSet presAssocID="{138CAFFA-DDAC-4CB3-BD7B-979441E6C09A}" presName="spacerB" presStyleCnt="0"/>
      <dgm:spPr/>
    </dgm:pt>
    <dgm:pt modelId="{1490D69C-03F2-4BDE-9374-113855E4A719}" type="pres">
      <dgm:prSet presAssocID="{0E46D75C-2317-4C16-89F9-93C4184333E1}" presName="node" presStyleLbl="node1" presStyleIdx="1" presStyleCnt="3" custScaleX="227433" custScaleY="213727" custLinFactY="-6917" custLinFactNeighborX="-87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2E61E-76F5-40A6-B419-0F003D8C5909}" type="pres">
      <dgm:prSet presAssocID="{DAA01597-1F5C-4B95-AED2-2029EDAB57FE}" presName="sibTransLast" presStyleLbl="sibTrans2D1" presStyleIdx="1" presStyleCnt="2" custLinFactNeighborX="-62146" custLinFactNeighborY="-44868"/>
      <dgm:spPr/>
      <dgm:t>
        <a:bodyPr/>
        <a:lstStyle/>
        <a:p>
          <a:endParaRPr lang="ru-RU"/>
        </a:p>
      </dgm:t>
    </dgm:pt>
    <dgm:pt modelId="{D4797728-01A3-4961-A807-738908D5620C}" type="pres">
      <dgm:prSet presAssocID="{DAA01597-1F5C-4B95-AED2-2029EDAB57F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FCFB64D-B0FB-4722-A0BE-5B1FE8256E63}" type="pres">
      <dgm:prSet presAssocID="{DAA01597-1F5C-4B95-AED2-2029EDAB57FE}" presName="lastNode" presStyleLbl="node1" presStyleIdx="2" presStyleCnt="3" custScaleX="156542" custScaleY="151122" custLinFactNeighborX="3694" custLinFactNeighborY="-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B8B3CC-9CCB-4897-90B5-D282D7EEF284}" type="presOf" srcId="{62151FBB-0192-4DC9-A272-2BED4C90E7D2}" destId="{D4797728-01A3-4961-A807-738908D5620C}" srcOrd="1" destOrd="0" presId="urn:microsoft.com/office/officeart/2005/8/layout/equation2"/>
    <dgm:cxn modelId="{7143B523-4F47-4D89-A3C1-9994D68D18BC}" type="presOf" srcId="{138CAFFA-DDAC-4CB3-BD7B-979441E6C09A}" destId="{FE4DE19A-401A-4C12-93E3-CB6DE0EA885B}" srcOrd="0" destOrd="0" presId="urn:microsoft.com/office/officeart/2005/8/layout/equation2"/>
    <dgm:cxn modelId="{95F9BF9B-2C19-4B2C-8900-63D99988FF0A}" type="presOf" srcId="{764B2236-3542-47F3-844B-9E2CE5C650B6}" destId="{3FCFB64D-B0FB-4722-A0BE-5B1FE8256E63}" srcOrd="0" destOrd="0" presId="urn:microsoft.com/office/officeart/2005/8/layout/equation2"/>
    <dgm:cxn modelId="{D89F5BDB-786A-4E1D-8F6A-23DA351CCCAB}" srcId="{DAA01597-1F5C-4B95-AED2-2029EDAB57FE}" destId="{4807A833-B585-4283-8C4F-40CD981BEF41}" srcOrd="0" destOrd="0" parTransId="{F9F65C8B-5C7B-4EB2-9E2F-C53771ABD420}" sibTransId="{138CAFFA-DDAC-4CB3-BD7B-979441E6C09A}"/>
    <dgm:cxn modelId="{8C715AE7-FBA6-4424-AE3C-599BD95FFE7D}" srcId="{DAA01597-1F5C-4B95-AED2-2029EDAB57FE}" destId="{0E46D75C-2317-4C16-89F9-93C4184333E1}" srcOrd="1" destOrd="0" parTransId="{8D00244A-1FEC-4EF7-9F99-45E81C68DA85}" sibTransId="{62151FBB-0192-4DC9-A272-2BED4C90E7D2}"/>
    <dgm:cxn modelId="{19EBB8D1-5959-4D14-85F4-F352056C69D1}" type="presOf" srcId="{4807A833-B585-4283-8C4F-40CD981BEF41}" destId="{4C26CD06-430E-4FEF-A075-4D26D1CD0AF5}" srcOrd="0" destOrd="0" presId="urn:microsoft.com/office/officeart/2005/8/layout/equation2"/>
    <dgm:cxn modelId="{03CAE6E6-978A-441D-8EB9-50196938E435}" type="presOf" srcId="{DAA01597-1F5C-4B95-AED2-2029EDAB57FE}" destId="{8FC256E0-80EE-4317-86E1-D54179164014}" srcOrd="0" destOrd="0" presId="urn:microsoft.com/office/officeart/2005/8/layout/equation2"/>
    <dgm:cxn modelId="{355486A2-3E54-4761-AAA2-1C160BEBCB01}" srcId="{DAA01597-1F5C-4B95-AED2-2029EDAB57FE}" destId="{764B2236-3542-47F3-844B-9E2CE5C650B6}" srcOrd="2" destOrd="0" parTransId="{7B4D92D8-493C-44C9-ACBF-D6A179D591C4}" sibTransId="{25029FF9-2951-478E-8CAA-DDD1AD36A705}"/>
    <dgm:cxn modelId="{46A63E24-3A12-4427-B1FB-53A03B1C2B18}" type="presOf" srcId="{0E46D75C-2317-4C16-89F9-93C4184333E1}" destId="{1490D69C-03F2-4BDE-9374-113855E4A719}" srcOrd="0" destOrd="0" presId="urn:microsoft.com/office/officeart/2005/8/layout/equation2"/>
    <dgm:cxn modelId="{012641D8-0D03-443B-9B4A-F4F804ED3883}" type="presOf" srcId="{62151FBB-0192-4DC9-A272-2BED4C90E7D2}" destId="{6B72E61E-76F5-40A6-B419-0F003D8C5909}" srcOrd="0" destOrd="0" presId="urn:microsoft.com/office/officeart/2005/8/layout/equation2"/>
    <dgm:cxn modelId="{2EDD3DD7-B918-429A-8080-03F13A96D465}" type="presParOf" srcId="{8FC256E0-80EE-4317-86E1-D54179164014}" destId="{99C1B2E0-E0C1-47AB-866A-BA9FB30D9442}" srcOrd="0" destOrd="0" presId="urn:microsoft.com/office/officeart/2005/8/layout/equation2"/>
    <dgm:cxn modelId="{98EFA98F-DE13-4699-AB15-02E11CAA6A37}" type="presParOf" srcId="{99C1B2E0-E0C1-47AB-866A-BA9FB30D9442}" destId="{4C26CD06-430E-4FEF-A075-4D26D1CD0AF5}" srcOrd="0" destOrd="0" presId="urn:microsoft.com/office/officeart/2005/8/layout/equation2"/>
    <dgm:cxn modelId="{DAF41CFA-F29F-4DF0-B6ED-A3743032BA01}" type="presParOf" srcId="{99C1B2E0-E0C1-47AB-866A-BA9FB30D9442}" destId="{7916FB9A-3C50-49ED-BB01-51C970ACEBE7}" srcOrd="1" destOrd="0" presId="urn:microsoft.com/office/officeart/2005/8/layout/equation2"/>
    <dgm:cxn modelId="{AB92DA62-B3EE-4A4C-81FE-587D9CFE71E5}" type="presParOf" srcId="{99C1B2E0-E0C1-47AB-866A-BA9FB30D9442}" destId="{FE4DE19A-401A-4C12-93E3-CB6DE0EA885B}" srcOrd="2" destOrd="0" presId="urn:microsoft.com/office/officeart/2005/8/layout/equation2"/>
    <dgm:cxn modelId="{BE1EFEAF-057B-4269-B76D-30B09B80CA93}" type="presParOf" srcId="{99C1B2E0-E0C1-47AB-866A-BA9FB30D9442}" destId="{647FCA33-98A8-43FF-803A-5664D1C4F25F}" srcOrd="3" destOrd="0" presId="urn:microsoft.com/office/officeart/2005/8/layout/equation2"/>
    <dgm:cxn modelId="{DE82A784-D1F4-49F9-9094-100D889E3AD0}" type="presParOf" srcId="{99C1B2E0-E0C1-47AB-866A-BA9FB30D9442}" destId="{1490D69C-03F2-4BDE-9374-113855E4A719}" srcOrd="4" destOrd="0" presId="urn:microsoft.com/office/officeart/2005/8/layout/equation2"/>
    <dgm:cxn modelId="{6FFE3C54-D2C1-4DC8-8B8E-CF1ADFF96D9B}" type="presParOf" srcId="{8FC256E0-80EE-4317-86E1-D54179164014}" destId="{6B72E61E-76F5-40A6-B419-0F003D8C5909}" srcOrd="1" destOrd="0" presId="urn:microsoft.com/office/officeart/2005/8/layout/equation2"/>
    <dgm:cxn modelId="{6BB60045-D03F-4D0B-93C8-93243C0F864D}" type="presParOf" srcId="{6B72E61E-76F5-40A6-B419-0F003D8C5909}" destId="{D4797728-01A3-4961-A807-738908D5620C}" srcOrd="0" destOrd="0" presId="urn:microsoft.com/office/officeart/2005/8/layout/equation2"/>
    <dgm:cxn modelId="{16F5095C-D692-4188-A94C-5D345D18F56A}" type="presParOf" srcId="{8FC256E0-80EE-4317-86E1-D54179164014}" destId="{3FCFB64D-B0FB-4722-A0BE-5B1FE8256E6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6CD06-430E-4FEF-A075-4D26D1CD0AF5}">
      <dsp:nvSpPr>
        <dsp:cNvPr id="0" name=""/>
        <dsp:cNvSpPr/>
      </dsp:nvSpPr>
      <dsp:spPr>
        <a:xfrm>
          <a:off x="837605" y="86186"/>
          <a:ext cx="2460078" cy="2107132"/>
        </a:xfrm>
        <a:prstGeom prst="ellipse">
          <a:avLst/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</a:rPr>
            <a:t>Доходы от уплаты акцизов на автомобильный</a:t>
          </a:r>
          <a:r>
            <a:rPr lang="en-US" sz="1100" b="1" kern="1200" dirty="0" smtClean="0">
              <a:solidFill>
                <a:schemeClr val="bg1"/>
              </a:solidFill>
            </a:rPr>
            <a:t> </a:t>
          </a:r>
          <a:r>
            <a:rPr lang="ru-RU" sz="1100" b="1" kern="1200" dirty="0" smtClean="0">
              <a:solidFill>
                <a:schemeClr val="bg1"/>
              </a:solidFill>
            </a:rPr>
            <a:t>бензин, дизельное топливо, моторные масла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5528,55</a:t>
          </a: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smtClean="0">
              <a:solidFill>
                <a:schemeClr val="bg1"/>
              </a:solidFill>
            </a:rPr>
            <a:t>тыс.руб.  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1197875" y="394768"/>
        <a:ext cx="1739538" cy="1489968"/>
      </dsp:txXfrm>
    </dsp:sp>
    <dsp:sp modelId="{FE4DE19A-401A-4C12-93E3-CB6DE0EA885B}">
      <dsp:nvSpPr>
        <dsp:cNvPr id="0" name=""/>
        <dsp:cNvSpPr/>
      </dsp:nvSpPr>
      <dsp:spPr>
        <a:xfrm>
          <a:off x="1742531" y="2150124"/>
          <a:ext cx="648038" cy="648038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828428" y="2397934"/>
        <a:ext cx="476244" cy="152418"/>
      </dsp:txXfrm>
    </dsp:sp>
    <dsp:sp modelId="{1490D69C-03F2-4BDE-9374-113855E4A719}">
      <dsp:nvSpPr>
        <dsp:cNvPr id="0" name=""/>
        <dsp:cNvSpPr/>
      </dsp:nvSpPr>
      <dsp:spPr>
        <a:xfrm>
          <a:off x="788298" y="2773306"/>
          <a:ext cx="2541128" cy="2387990"/>
        </a:xfrm>
        <a:prstGeom prst="ellipse">
          <a:avLst/>
        </a:prstGeom>
        <a:solidFill>
          <a:srgbClr val="66FF3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 из областного бюджета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112 741,4</a:t>
          </a: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dirty="0" smtClean="0">
              <a:solidFill>
                <a:schemeClr val="bg1"/>
              </a:solidFill>
            </a:rPr>
            <a:t>тыс.руб</a:t>
          </a:r>
          <a:r>
            <a:rPr lang="ru-RU" sz="1400" b="0" kern="1200" dirty="0" smtClean="0">
              <a:solidFill>
                <a:schemeClr val="bg1"/>
              </a:solidFill>
            </a:rPr>
            <a:t>.</a:t>
          </a:r>
          <a:endParaRPr lang="ru-RU" sz="1400" b="0" kern="1200" dirty="0">
            <a:solidFill>
              <a:schemeClr val="bg1"/>
            </a:solidFill>
          </a:endParaRPr>
        </a:p>
      </dsp:txBody>
      <dsp:txXfrm>
        <a:off x="1160438" y="3123019"/>
        <a:ext cx="1796848" cy="1688564"/>
      </dsp:txXfrm>
    </dsp:sp>
    <dsp:sp modelId="{6B72E61E-76F5-40A6-B419-0F003D8C5909}">
      <dsp:nvSpPr>
        <dsp:cNvPr id="0" name=""/>
        <dsp:cNvSpPr/>
      </dsp:nvSpPr>
      <dsp:spPr>
        <a:xfrm rot="25427">
          <a:off x="3273457" y="2241516"/>
          <a:ext cx="373653" cy="4156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3273459" y="2324229"/>
        <a:ext cx="261557" cy="249382"/>
      </dsp:txXfrm>
    </dsp:sp>
    <dsp:sp modelId="{3FCFB64D-B0FB-4722-A0BE-5B1FE8256E63}">
      <dsp:nvSpPr>
        <dsp:cNvPr id="0" name=""/>
        <dsp:cNvSpPr/>
      </dsp:nvSpPr>
      <dsp:spPr>
        <a:xfrm>
          <a:off x="4034363" y="962791"/>
          <a:ext cx="3498114" cy="3376998"/>
        </a:xfrm>
        <a:prstGeom prst="ellipse">
          <a:avLst/>
        </a:prstGeom>
        <a:solidFill>
          <a:srgbClr val="FF00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Муниципальный дорожный фонд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chemeClr val="bg1"/>
              </a:solidFill>
            </a:rPr>
            <a:t>на 2023 год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118 269,95 </a:t>
          </a:r>
          <a:r>
            <a:rPr lang="ru-RU" sz="1800" b="0" kern="1200" dirty="0" smtClean="0">
              <a:solidFill>
                <a:schemeClr val="bg1"/>
              </a:solidFill>
            </a:rPr>
            <a:t>тыс.руб.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4546650" y="1457341"/>
        <a:ext cx="2473540" cy="2387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0.1693</cdr:x>
      <cdr:y>0.48276</cdr:y>
    </cdr:from>
    <cdr:to>
      <cdr:x>0.375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2637" y="906164"/>
          <a:ext cx="950913" cy="970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</a:rPr>
            <a:t>63,1%</a:t>
          </a:r>
          <a:endParaRPr lang="ru-RU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0.45833</cdr:x>
      <cdr:y>0.48276</cdr:y>
    </cdr:from>
    <cdr:to>
      <cdr:x>0.66667</cdr:x>
      <cdr:y>0.96552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14600" y="1066800"/>
          <a:ext cx="11430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66,4%</a:t>
          </a:r>
          <a:endParaRPr lang="ru-RU" sz="1800" b="1" dirty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0.06019</cdr:x>
      <cdr:y>0</cdr:y>
    </cdr:from>
    <cdr:to>
      <cdr:x>0.1713</cdr:x>
      <cdr:y>1</cdr:y>
    </cdr:to>
    <cdr:sp macro="" textlink="">
      <cdr:nvSpPr>
        <cdr:cNvPr id="7" name="Соединительная линия уступом 6"/>
        <cdr:cNvSpPr/>
      </cdr:nvSpPr>
      <cdr:spPr bwMode="auto">
        <a:xfrm xmlns:a="http://schemas.openxmlformats.org/drawingml/2006/main" rot="16200000" flipV="1">
          <a:off x="-469903" y="800103"/>
          <a:ext cx="2209800" cy="609594"/>
        </a:xfrm>
        <a:prstGeom xmlns:a="http://schemas.openxmlformats.org/drawingml/2006/main" prst="bentConnector3">
          <a:avLst>
            <a:gd name="adj1" fmla="val 50000"/>
          </a:avLst>
        </a:prstGeom>
        <a:gradFill xmlns:a="http://schemas.openxmlformats.org/drawingml/2006/main"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0.0363</cdr:x>
      <cdr:y>0.55184</cdr:y>
    </cdr:from>
    <cdr:to>
      <cdr:x>0.98269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3754" y="1383268"/>
          <a:ext cx="2965726" cy="1123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Доля расходов на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общегосударственные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вопросы в общем объеме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2022 году 5,8%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0.16667</cdr:x>
      <cdr:y>0.26316</cdr:y>
    </cdr:from>
    <cdr:to>
      <cdr:x>0.33476</cdr:x>
      <cdr:y>0.38887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 flipV="1">
          <a:off x="685814" y="721901"/>
          <a:ext cx="691656" cy="3448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0.09294</cdr:x>
      <cdr:y>0.9</cdr:y>
    </cdr:from>
    <cdr:to>
      <cdr:x>0.15101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5254" y="6035040"/>
          <a:ext cx="553116" cy="670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 smtClean="0">
            <a:solidFill>
              <a:schemeClr val="tx1"/>
            </a:solidFill>
          </a:endParaRPr>
        </a:p>
        <a:p xmlns:a="http://schemas.openxmlformats.org/drawingml/2006/main">
          <a:r>
            <a:rPr lang="ru-RU" sz="1600" b="1" dirty="0" smtClean="0">
              <a:solidFill>
                <a:schemeClr val="tx1"/>
              </a:solidFill>
            </a:rPr>
            <a:t>902</a:t>
          </a:r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0.216</cdr:x>
      <cdr:y>0.9</cdr:y>
    </cdr:from>
    <cdr:to>
      <cdr:x>0.30302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57400" y="6035040"/>
          <a:ext cx="828866" cy="670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 smtClean="0">
            <a:solidFill>
              <a:schemeClr val="tx1"/>
            </a:solidFill>
          </a:endParaRPr>
        </a:p>
        <a:p xmlns:a="http://schemas.openxmlformats.org/drawingml/2006/main">
          <a:r>
            <a:rPr lang="ru-RU" sz="1600" b="1" dirty="0" smtClean="0">
              <a:solidFill>
                <a:schemeClr val="tx1"/>
              </a:solidFill>
            </a:rPr>
            <a:t>903</a:t>
          </a:r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0.344</cdr:x>
      <cdr:y>0.9</cdr:y>
    </cdr:from>
    <cdr:to>
      <cdr:x>0.41201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76600" y="6035040"/>
          <a:ext cx="647795" cy="670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 smtClean="0">
            <a:solidFill>
              <a:schemeClr val="tx1"/>
            </a:solidFill>
          </a:endParaRPr>
        </a:p>
        <a:p xmlns:a="http://schemas.openxmlformats.org/drawingml/2006/main">
          <a:r>
            <a:rPr lang="ru-RU" sz="1600" b="1" dirty="0" smtClean="0">
              <a:solidFill>
                <a:schemeClr val="tx1"/>
              </a:solidFill>
            </a:rPr>
            <a:t>912</a:t>
          </a:r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0.472</cdr:x>
      <cdr:y>0.9</cdr:y>
    </cdr:from>
    <cdr:to>
      <cdr:x>0.56222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495801" y="6035040"/>
          <a:ext cx="859346" cy="670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 smtClean="0">
            <a:solidFill>
              <a:schemeClr val="tx1"/>
            </a:solidFill>
          </a:endParaRPr>
        </a:p>
        <a:p xmlns:a="http://schemas.openxmlformats.org/drawingml/2006/main">
          <a:r>
            <a:rPr lang="ru-RU" sz="1600" b="1" dirty="0" smtClean="0">
              <a:solidFill>
                <a:schemeClr val="tx1"/>
              </a:solidFill>
            </a:rPr>
            <a:t>936</a:t>
          </a:r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0.592</cdr:x>
      <cdr:y>0.93182</cdr:y>
    </cdr:from>
    <cdr:to>
      <cdr:x>0.68067</cdr:x>
      <cdr:y>0.98739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638801" y="6248400"/>
          <a:ext cx="844582" cy="372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</a:rPr>
            <a:t>947</a:t>
          </a:r>
          <a:endParaRPr lang="ru-RU" sz="16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661"/>
            <a:ext cx="5438140" cy="44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1599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0597FD3-47DA-4151-8865-A8FA937A972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274973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8C5D53-400F-4A26-8B53-9FCBBDFCEB13}" type="slidenum">
              <a:rPr lang="en-US" altLang="ru-RU" smtClean="0"/>
              <a:pPr>
                <a:spcBef>
                  <a:spcPct val="0"/>
                </a:spcBef>
              </a:pPr>
              <a:t>1</a:t>
            </a:fld>
            <a:endParaRPr lang="en-US" altLang="ru-RU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917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96BE5C-65C1-44E2-B725-0C75FEECA7F7}" type="slidenum">
              <a:rPr lang="en-US" altLang="ru-RU" smtClean="0"/>
              <a:pPr>
                <a:spcBef>
                  <a:spcPct val="0"/>
                </a:spcBef>
              </a:pPr>
              <a:t>10</a:t>
            </a:fld>
            <a:endParaRPr lang="en-US" alt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098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DCCB5D-654C-451C-9433-5F236222C1DE}" type="slidenum">
              <a:rPr lang="en-US" altLang="ru-RU" smtClean="0"/>
              <a:pPr>
                <a:spcBef>
                  <a:spcPct val="0"/>
                </a:spcBef>
              </a:pPr>
              <a:t>11</a:t>
            </a:fld>
            <a:endParaRPr lang="en-US" alt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604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9A3A2A-14F5-42BE-A8F7-A765DACF1025}" type="slidenum">
              <a:rPr lang="en-US" altLang="ru-RU" smtClean="0"/>
              <a:pPr>
                <a:spcBef>
                  <a:spcPct val="0"/>
                </a:spcBef>
              </a:pPr>
              <a:t>12</a:t>
            </a:fld>
            <a:endParaRPr lang="en-US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786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B5B95E-4E32-42CA-A730-21D69D7EAA92}" type="slidenum">
              <a:rPr lang="en-US" altLang="ru-RU" smtClean="0"/>
              <a:pPr>
                <a:spcBef>
                  <a:spcPct val="0"/>
                </a:spcBef>
              </a:pPr>
              <a:t>13</a:t>
            </a:fld>
            <a:endParaRPr lang="en-US" alt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940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2C5244-DFBB-4B26-B64C-14E963E399F0}" type="slidenum">
              <a:rPr lang="en-US" altLang="ru-RU" smtClean="0"/>
              <a:pPr>
                <a:spcBef>
                  <a:spcPct val="0"/>
                </a:spcBef>
              </a:pPr>
              <a:t>14</a:t>
            </a:fld>
            <a:endParaRPr lang="en-US" alt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155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86E9B3-C3C4-4512-BE9D-4EE04100972B}" type="slidenum">
              <a:rPr lang="en-US" altLang="ru-RU" smtClean="0"/>
              <a:pPr>
                <a:spcBef>
                  <a:spcPct val="0"/>
                </a:spcBef>
              </a:pPr>
              <a:t>15</a:t>
            </a:fld>
            <a:endParaRPr lang="en-US" alt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741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E3D02F-6DC6-44F9-BD18-81C064649CA6}" type="slidenum">
              <a:rPr lang="en-US" altLang="ru-RU" smtClean="0"/>
              <a:pPr>
                <a:spcBef>
                  <a:spcPct val="0"/>
                </a:spcBef>
              </a:pPr>
              <a:t>16</a:t>
            </a:fld>
            <a:endParaRPr lang="en-US" alt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150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77264C-7D49-4148-AF3A-127625767D5D}" type="slidenum">
              <a:rPr lang="en-US" altLang="ru-RU" smtClean="0"/>
              <a:pPr>
                <a:spcBef>
                  <a:spcPct val="0"/>
                </a:spcBef>
              </a:pPr>
              <a:t>17</a:t>
            </a:fld>
            <a:endParaRPr lang="en-US" alt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34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C9085F-31DA-4E63-9785-4F30D517C7B1}" type="slidenum">
              <a:rPr lang="en-US" altLang="ru-RU" smtClean="0"/>
              <a:pPr>
                <a:spcBef>
                  <a:spcPct val="0"/>
                </a:spcBef>
              </a:pPr>
              <a:t>18</a:t>
            </a:fld>
            <a:endParaRPr lang="en-US" alt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749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0FB94E-B61D-4B26-A4F9-E8DA6E9F3191}" type="slidenum">
              <a:rPr lang="en-US" altLang="ru-RU" smtClean="0"/>
              <a:pPr>
                <a:spcBef>
                  <a:spcPct val="0"/>
                </a:spcBef>
              </a:pPr>
              <a:t>19</a:t>
            </a:fld>
            <a:endParaRPr lang="en-US" alt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50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C1AFB1-2063-4033-8E6C-A77C8BE63B72}" type="slidenum">
              <a:rPr lang="en-US" altLang="ru-RU" smtClean="0"/>
              <a:pPr>
                <a:spcBef>
                  <a:spcPct val="0"/>
                </a:spcBef>
              </a:pPr>
              <a:t>2</a:t>
            </a:fld>
            <a:endParaRPr lang="en-US" altLang="ru-RU" dirty="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874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30A00E-DE2A-4461-A7DF-2F13C4503276}" type="slidenum">
              <a:rPr lang="en-US" altLang="ru-RU" smtClean="0"/>
              <a:pPr>
                <a:spcBef>
                  <a:spcPct val="0"/>
                </a:spcBef>
              </a:pPr>
              <a:t>20</a:t>
            </a:fld>
            <a:endParaRPr lang="en-US" alt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071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ECDE1F-E8BB-44ED-AAB4-DC2ED06E9F49}" type="slidenum">
              <a:rPr lang="en-US" altLang="ru-RU" smtClean="0"/>
              <a:pPr>
                <a:spcBef>
                  <a:spcPct val="0"/>
                </a:spcBef>
              </a:pPr>
              <a:t>21</a:t>
            </a:fld>
            <a:endParaRPr lang="en-US" alt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3139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074691-3239-429D-94CD-5369C8386C0E}" type="slidenum">
              <a:rPr lang="en-US" altLang="ru-RU" smtClean="0"/>
              <a:pPr>
                <a:spcBef>
                  <a:spcPct val="0"/>
                </a:spcBef>
              </a:pPr>
              <a:t>22</a:t>
            </a:fld>
            <a:endParaRPr lang="en-US" alt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161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8065C4-5556-445E-AE8C-8F14987C4229}" type="slidenum">
              <a:rPr lang="en-US" altLang="ru-RU" smtClean="0"/>
              <a:pPr>
                <a:spcBef>
                  <a:spcPct val="0"/>
                </a:spcBef>
              </a:pPr>
              <a:t>23</a:t>
            </a:fld>
            <a:endParaRPr lang="en-US" alt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9967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2E9D54-233F-4A2A-AA69-AF72E7CB7B69}" type="slidenum">
              <a:rPr lang="en-US" altLang="ru-RU" smtClean="0"/>
              <a:pPr>
                <a:spcBef>
                  <a:spcPct val="0"/>
                </a:spcBef>
              </a:pPr>
              <a:t>24</a:t>
            </a:fld>
            <a:endParaRPr lang="en-US" alt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663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8065C4-5556-445E-AE8C-8F14987C4229}" type="slidenum">
              <a:rPr lang="en-US" altLang="ru-RU" smtClean="0"/>
              <a:pPr>
                <a:spcBef>
                  <a:spcPct val="0"/>
                </a:spcBef>
              </a:pPr>
              <a:t>25</a:t>
            </a:fld>
            <a:endParaRPr lang="en-US" alt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0745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625132-ABCD-41DE-BF5D-850B5CDE5E52}" type="slidenum">
              <a:rPr lang="en-US" altLang="ru-RU" smtClean="0"/>
              <a:pPr>
                <a:spcBef>
                  <a:spcPct val="0"/>
                </a:spcBef>
              </a:pPr>
              <a:t>26</a:t>
            </a:fld>
            <a:endParaRPr lang="en-US" altLang="ru-RU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058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D80CEA-0871-47F2-B411-B2BFF5203B57}" type="slidenum">
              <a:rPr lang="en-US" altLang="ru-RU" smtClean="0"/>
              <a:pPr>
                <a:spcBef>
                  <a:spcPct val="0"/>
                </a:spcBef>
              </a:pPr>
              <a:t>27</a:t>
            </a:fld>
            <a:endParaRPr lang="en-US" altLang="ru-RU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4135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7274F2-FE7E-486C-A984-5470A6EDE944}" type="slidenum">
              <a:rPr lang="en-US" altLang="ru-RU" smtClean="0"/>
              <a:pPr>
                <a:spcBef>
                  <a:spcPct val="0"/>
                </a:spcBef>
              </a:pPr>
              <a:t>29</a:t>
            </a:fld>
            <a:endParaRPr lang="en-US" altLang="ru-RU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8106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1ED804-037E-443C-8E47-785EB77415E2}" type="slidenum">
              <a:rPr lang="en-US" altLang="ru-RU" smtClean="0"/>
              <a:pPr>
                <a:spcBef>
                  <a:spcPct val="0"/>
                </a:spcBef>
              </a:pPr>
              <a:t>30</a:t>
            </a:fld>
            <a:endParaRPr lang="en-US" altLang="ru-RU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089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8FFE24-19FE-4900-920C-CE856DA472A6}" type="slidenum">
              <a:rPr lang="en-US" altLang="ru-RU" smtClean="0"/>
              <a:pPr>
                <a:spcBef>
                  <a:spcPct val="0"/>
                </a:spcBef>
              </a:pPr>
              <a:t>3</a:t>
            </a:fld>
            <a:endParaRPr lang="en-US" altLang="ru-RU" dirty="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8300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54B7D2-8A39-4B5C-8CE7-3FA1FE0141B9}" type="slidenum">
              <a:rPr lang="en-US" altLang="ru-RU" smtClean="0"/>
              <a:pPr>
                <a:spcBef>
                  <a:spcPct val="0"/>
                </a:spcBef>
              </a:pPr>
              <a:t>31</a:t>
            </a:fld>
            <a:endParaRPr lang="en-US" altLang="ru-RU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6092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AF6ECD-A982-4B2D-B134-EB06FC0F09BD}" type="slidenum">
              <a:rPr lang="en-US" altLang="ru-RU" smtClean="0"/>
              <a:pPr>
                <a:spcBef>
                  <a:spcPct val="0"/>
                </a:spcBef>
              </a:pPr>
              <a:t>32</a:t>
            </a:fld>
            <a:endParaRPr lang="en-US" altLang="ru-R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8669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6DD9D5-1896-445F-8D57-C130C075C209}" type="slidenum">
              <a:rPr lang="en-US" altLang="ru-RU" smtClean="0"/>
              <a:pPr>
                <a:spcBef>
                  <a:spcPct val="0"/>
                </a:spcBef>
              </a:pPr>
              <a:t>33</a:t>
            </a:fld>
            <a:endParaRPr lang="en-US" altLang="ru-RU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2793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6DD9D5-1896-445F-8D57-C130C075C209}" type="slidenum">
              <a:rPr lang="en-US" altLang="ru-RU" smtClean="0"/>
              <a:pPr>
                <a:spcBef>
                  <a:spcPct val="0"/>
                </a:spcBef>
              </a:pPr>
              <a:t>34</a:t>
            </a:fld>
            <a:endParaRPr lang="en-US" altLang="ru-RU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6467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10722F-9590-4C7E-9CD7-BD8F14581B02}" type="slidenum">
              <a:rPr lang="en-US" altLang="ru-RU" smtClean="0"/>
              <a:pPr>
                <a:spcBef>
                  <a:spcPct val="0"/>
                </a:spcBef>
              </a:pPr>
              <a:t>35</a:t>
            </a:fld>
            <a:endParaRPr lang="en-US" altLang="ru-RU" dirty="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8582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7F2A64-12A5-4D10-8F43-90D9B9622FCE}" type="slidenum">
              <a:rPr lang="en-US" altLang="ru-RU" smtClean="0"/>
              <a:pPr>
                <a:spcBef>
                  <a:spcPct val="0"/>
                </a:spcBef>
              </a:pPr>
              <a:t>36</a:t>
            </a:fld>
            <a:endParaRPr lang="en-US" altLang="ru-RU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22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6F49EE-0A54-45D4-B595-D497BA7EBAA3}" type="slidenum">
              <a:rPr lang="en-US" altLang="ru-RU" smtClean="0"/>
              <a:pPr>
                <a:spcBef>
                  <a:spcPct val="0"/>
                </a:spcBef>
              </a:pPr>
              <a:t>37</a:t>
            </a:fld>
            <a:endParaRPr lang="en-US" altLang="ru-RU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4962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B2D9A1-D412-41D0-A370-D940FE1155EF}" type="slidenum">
              <a:rPr lang="en-US" altLang="ru-RU" smtClean="0"/>
              <a:pPr>
                <a:spcBef>
                  <a:spcPct val="0"/>
                </a:spcBef>
              </a:pPr>
              <a:t>39</a:t>
            </a:fld>
            <a:endParaRPr lang="en-US" altLang="ru-R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931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8FFE24-19FE-4900-920C-CE856DA472A6}" type="slidenum">
              <a:rPr lang="en-US" altLang="ru-RU" smtClean="0"/>
              <a:pPr>
                <a:spcBef>
                  <a:spcPct val="0"/>
                </a:spcBef>
              </a:pPr>
              <a:t>4</a:t>
            </a:fld>
            <a:endParaRPr lang="en-US" altLang="ru-RU" dirty="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002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BE7FA2-F516-4215-9BF0-3B1D716DCF8C}" type="slidenum">
              <a:rPr lang="en-US" altLang="ru-RU" smtClean="0"/>
              <a:pPr>
                <a:spcBef>
                  <a:spcPct val="0"/>
                </a:spcBef>
              </a:pPr>
              <a:t>5</a:t>
            </a:fld>
            <a:endParaRPr lang="en-US" altLang="ru-RU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823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10722F-9590-4C7E-9CD7-BD8F14581B02}" type="slidenum">
              <a:rPr lang="en-US" altLang="ru-RU" smtClean="0"/>
              <a:pPr>
                <a:spcBef>
                  <a:spcPct val="0"/>
                </a:spcBef>
              </a:pPr>
              <a:t>6</a:t>
            </a:fld>
            <a:endParaRPr lang="en-US" altLang="ru-R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953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E6CF6D-23FB-4790-A014-D8D65FD9CAED}" type="slidenum">
              <a:rPr lang="en-US" altLang="ru-RU" smtClean="0"/>
              <a:pPr>
                <a:spcBef>
                  <a:spcPct val="0"/>
                </a:spcBef>
              </a:pPr>
              <a:t>7</a:t>
            </a:fld>
            <a:endParaRPr lang="en-US" altLang="ru-R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704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05B71D-2640-436A-B66B-0D106F431721}" type="slidenum">
              <a:rPr lang="en-US" altLang="ru-RU" smtClean="0"/>
              <a:pPr>
                <a:spcBef>
                  <a:spcPct val="0"/>
                </a:spcBef>
              </a:pPr>
              <a:t>8</a:t>
            </a:fld>
            <a:endParaRPr lang="en-US" alt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696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C413DC-6B76-45BF-AD08-9EC514D02D03}" type="slidenum">
              <a:rPr lang="en-US" altLang="ru-RU" smtClean="0"/>
              <a:pPr>
                <a:spcBef>
                  <a:spcPct val="0"/>
                </a:spcBef>
              </a:pPr>
              <a:t>9</a:t>
            </a:fld>
            <a:endParaRPr lang="en-US" alt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884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B870B-18AB-474A-9D3C-E3838E0E4C3B}" type="datetimeFigureOut">
              <a:rPr lang="en-US" smtClean="0"/>
              <a:pPr>
                <a:defRPr/>
              </a:pPr>
              <a:t>11/23/2022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A7489-BCA9-42DD-A2BF-1D8D94C636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733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5B8B08-9B8E-4095-83C9-A59E2D784B1D}" type="datetimeFigureOut">
              <a:rPr lang="en-US" smtClean="0"/>
              <a:pPr>
                <a:defRPr/>
              </a:pPr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7F4E0-FE00-493A-8634-2D9BF2281E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850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6DCDC2-AC9A-424D-BFE1-CAB68762836B}" type="datetimeFigureOut">
              <a:rPr lang="en-US" smtClean="0"/>
              <a:pPr>
                <a:defRPr/>
              </a:pPr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E0A6F-9C21-4CE3-AE23-3BA9818099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3889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971713-3E99-48E5-ABCC-36D38B997272}" type="datetimeFigureOut">
              <a:rPr lang="en-US" smtClean="0"/>
              <a:pPr>
                <a:defRPr/>
              </a:pPr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CC787-8173-484E-A9A3-DB9A5CF054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68315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E4E16-1DD9-4019-9BC7-69E2ED1346ED}" type="datetimeFigureOut">
              <a:rPr lang="en-US" smtClean="0"/>
              <a:pPr>
                <a:defRPr/>
              </a:pPr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F8902-1F34-49B9-8F0D-13740256A2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173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6DCDC2-AC9A-424D-BFE1-CAB68762836B}" type="datetimeFigureOut">
              <a:rPr lang="en-US" smtClean="0"/>
              <a:pPr>
                <a:defRPr/>
              </a:pPr>
              <a:t>11/23/2022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E0A6F-9C21-4CE3-AE23-3BA9818099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508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6DCDC2-AC9A-424D-BFE1-CAB68762836B}" type="datetimeFigureOut">
              <a:rPr lang="en-US" smtClean="0"/>
              <a:pPr>
                <a:defRPr/>
              </a:pPr>
              <a:t>11/23/2022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E0A6F-9C21-4CE3-AE23-3BA9818099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3278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C0CC2-7DF7-412F-B965-D5F06DA4B0F9}" type="datetimeFigureOut">
              <a:rPr lang="en-US" smtClean="0"/>
              <a:pPr>
                <a:defRPr/>
              </a:pPr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E8189-423F-46CC-B1E0-06035A793C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4346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747F60-BEC2-4AED-A0E6-99D5EEF4537E}" type="datetimeFigureOut">
              <a:rPr lang="en-US" smtClean="0"/>
              <a:pPr>
                <a:defRPr/>
              </a:pPr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BCDE1-E128-4EC1-BCDE-67B6E3B521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516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67118A-8049-48C1-8ADA-106950819A10}" type="datetimeFigureOut">
              <a:rPr lang="en-US" smtClean="0"/>
              <a:pPr>
                <a:defRPr/>
              </a:pPr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64E51-1194-4C43-9980-08B677B355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783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E866C0-8181-45DC-86C3-8D4E9A92AA9D}" type="datetimeFigureOut">
              <a:rPr lang="en-US" smtClean="0"/>
              <a:pPr>
                <a:defRPr/>
              </a:pPr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EC599-5BCF-468B-9B44-EFCB180548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20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F34D26-82DD-436C-9351-BCDD2E2132B4}" type="datetimeFigureOut">
              <a:rPr lang="en-US" smtClean="0"/>
              <a:pPr>
                <a:defRPr/>
              </a:pPr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0ABC0-9346-4BDA-8F20-0A3C35B97D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929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BD4F09-2812-4CA1-857F-ED7AF25AD110}" type="datetimeFigureOut">
              <a:rPr lang="en-US" smtClean="0"/>
              <a:pPr>
                <a:defRPr/>
              </a:pPr>
              <a:t>11/23/2022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BED40-BFB1-4F55-9EE8-15A861DE420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787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2ADF6A-39F1-4DC9-8836-921B8C14BC18}" type="datetimeFigureOut">
              <a:rPr lang="en-US" smtClean="0"/>
              <a:pPr>
                <a:defRPr/>
              </a:pPr>
              <a:t>11/23/2022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DF97E-C02C-48D1-BCB5-618E5D4F5D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381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95FA73-6267-4E04-9422-9B8C38283189}" type="datetimeFigureOut">
              <a:rPr lang="en-US" smtClean="0"/>
              <a:pPr>
                <a:defRPr/>
              </a:pPr>
              <a:t>11/23/2022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2E362-7BAF-41BD-B32A-921E8F3E5F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432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4343C8-0D43-4EB7-829C-50E7465F1EEF}" type="datetimeFigureOut">
              <a:rPr lang="en-US" smtClean="0"/>
              <a:pPr>
                <a:defRPr/>
              </a:pPr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4C510-7BFB-41FE-AF6A-9E570C279C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590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1C1F47-44AE-4E58-A48C-1213C64E7543}" type="datetimeFigureOut">
              <a:rPr lang="en-US" smtClean="0"/>
              <a:pPr>
                <a:defRPr/>
              </a:pPr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8111-8731-4E68-85CC-ABFE5BADF7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421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F06DCDC2-AC9A-424D-BFE1-CAB68762836B}" type="datetimeFigureOut">
              <a:rPr lang="en-US" smtClean="0"/>
              <a:pPr>
                <a:defRPr/>
              </a:pPr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9D1E0A6F-9C21-4CE3-AE23-3BA9818099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9199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26" r:id="rId1"/>
    <p:sldLayoutId id="2147484827" r:id="rId2"/>
    <p:sldLayoutId id="2147484828" r:id="rId3"/>
    <p:sldLayoutId id="2147484829" r:id="rId4"/>
    <p:sldLayoutId id="2147484830" r:id="rId5"/>
    <p:sldLayoutId id="2147484831" r:id="rId6"/>
    <p:sldLayoutId id="2147484832" r:id="rId7"/>
    <p:sldLayoutId id="2147484833" r:id="rId8"/>
    <p:sldLayoutId id="2147484834" r:id="rId9"/>
    <p:sldLayoutId id="2147484835" r:id="rId10"/>
    <p:sldLayoutId id="2147484836" r:id="rId11"/>
    <p:sldLayoutId id="2147484837" r:id="rId12"/>
    <p:sldLayoutId id="2147484838" r:id="rId13"/>
    <p:sldLayoutId id="2147484839" r:id="rId14"/>
    <p:sldLayoutId id="2147484840" r:id="rId15"/>
    <p:sldLayoutId id="2147484841" r:id="rId16"/>
    <p:sldLayoutId id="2147484842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5.xml"/><Relationship Id="rId5" Type="http://schemas.openxmlformats.org/officeDocument/2006/relationships/oleObject" Target="../embeddings/_____Microsoft_Office_Excel_97-20031.xls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chart" Target="../charts/chart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Office_Excel_97-20032.xls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1371600"/>
            <a:ext cx="3962400" cy="5293272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6201" y="304800"/>
            <a:ext cx="4495799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</a:t>
            </a:r>
          </a:p>
          <a:p>
            <a:pPr algn="ctr">
              <a:defRPr/>
            </a:pPr>
            <a:r>
              <a:rPr lang="ru-RU" altLang="ru-RU" sz="28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</a:p>
          <a:p>
            <a:pPr algn="ctr">
              <a:defRPr/>
            </a:pPr>
            <a:r>
              <a:rPr lang="ru-RU" altLang="ru-RU" sz="28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br>
              <a:rPr lang="ru-RU" altLang="ru-RU" sz="28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Зуевский район </a:t>
            </a:r>
          </a:p>
          <a:p>
            <a:pPr algn="ctr">
              <a:defRPr/>
            </a:pPr>
            <a:r>
              <a:rPr lang="ru-RU" altLang="ru-RU" sz="28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Кировской области</a:t>
            </a:r>
            <a:br>
              <a:rPr lang="ru-RU" altLang="ru-RU" sz="28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8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endParaRPr lang="ru-RU" altLang="ru-RU" sz="2800" b="1" dirty="0" smtClean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</a:t>
            </a:r>
            <a:r>
              <a:rPr lang="ru-RU" altLang="ru-RU" sz="28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</a:p>
          <a:p>
            <a:pPr algn="ctr">
              <a:defRPr/>
            </a:pPr>
            <a:r>
              <a:rPr lang="ru-RU" alt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28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28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0759144"/>
              </p:ext>
            </p:extLst>
          </p:nvPr>
        </p:nvGraphicFramePr>
        <p:xfrm>
          <a:off x="-76200" y="1143000"/>
          <a:ext cx="92202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2601" y="-60056"/>
            <a:ext cx="7721600" cy="1143000"/>
          </a:xfrm>
          <a:effectLst>
            <a:outerShdw algn="ctr" rotWithShape="0">
              <a:schemeClr val="hlink"/>
            </a:outerShdw>
          </a:effectLst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tx1"/>
                </a:solidFill>
              </a:rPr>
              <a:t>Структура налоговых доходов бюджета на 2023 год и плановый период 2024 и 2025 годов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" name="Штриховая стрелка вправо 3"/>
          <p:cNvSpPr/>
          <p:nvPr/>
        </p:nvSpPr>
        <p:spPr bwMode="auto">
          <a:xfrm>
            <a:off x="2686050" y="4888160"/>
            <a:ext cx="533400" cy="331787"/>
          </a:xfrm>
          <a:prstGeom prst="stripedRightArrow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ru-RU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" name="Штриховая стрелка вправо 4"/>
          <p:cNvSpPr/>
          <p:nvPr/>
        </p:nvSpPr>
        <p:spPr bwMode="auto">
          <a:xfrm>
            <a:off x="4486701" y="4913568"/>
            <a:ext cx="533400" cy="331788"/>
          </a:xfrm>
          <a:prstGeom prst="stripedRightArrow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Штриховая стрелка вправо 5"/>
          <p:cNvSpPr/>
          <p:nvPr/>
        </p:nvSpPr>
        <p:spPr bwMode="auto">
          <a:xfrm>
            <a:off x="1631950" y="798725"/>
            <a:ext cx="1828800" cy="331788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1000" dirty="0">
                <a:solidFill>
                  <a:schemeClr val="bg1"/>
                </a:solidFill>
                <a:latin typeface="Arial" charset="0"/>
              </a:rPr>
              <a:t>Динамика поступлений</a:t>
            </a: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4410501" y="4925474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+4,</a:t>
            </a:r>
            <a:r>
              <a:rPr lang="en-US" alt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alt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alt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 bwMode="auto">
          <a:xfrm>
            <a:off x="2609850" y="3776550"/>
            <a:ext cx="685800" cy="331788"/>
          </a:xfrm>
          <a:prstGeom prst="stripedRightArrow">
            <a:avLst/>
          </a:prstGeom>
          <a:solidFill>
            <a:srgbClr val="FF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10" name="Штриховая стрелка вправо 9"/>
          <p:cNvSpPr/>
          <p:nvPr/>
        </p:nvSpPr>
        <p:spPr bwMode="auto">
          <a:xfrm>
            <a:off x="4312305" y="3752737"/>
            <a:ext cx="685800" cy="331788"/>
          </a:xfrm>
          <a:prstGeom prst="stripedRightArrow">
            <a:avLst/>
          </a:prstGeom>
          <a:solidFill>
            <a:srgbClr val="FF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11" name="Штриховая стрелка вправо 10"/>
          <p:cNvSpPr/>
          <p:nvPr/>
        </p:nvSpPr>
        <p:spPr bwMode="auto">
          <a:xfrm>
            <a:off x="2628900" y="2838450"/>
            <a:ext cx="685800" cy="331788"/>
          </a:xfrm>
          <a:prstGeom prst="striped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12" name="Штриховая стрелка вправо 11"/>
          <p:cNvSpPr/>
          <p:nvPr/>
        </p:nvSpPr>
        <p:spPr bwMode="auto">
          <a:xfrm>
            <a:off x="2623794" y="1966848"/>
            <a:ext cx="685800" cy="381000"/>
          </a:xfrm>
          <a:prstGeom prst="stripedRightArrow">
            <a:avLst/>
          </a:prstGeom>
          <a:solidFill>
            <a:srgbClr val="99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15" name="Штриховая стрелка вправо 14"/>
          <p:cNvSpPr/>
          <p:nvPr/>
        </p:nvSpPr>
        <p:spPr bwMode="auto">
          <a:xfrm>
            <a:off x="2628900" y="1602050"/>
            <a:ext cx="685800" cy="331788"/>
          </a:xfrm>
          <a:prstGeom prst="stripedRightArrow">
            <a:avLst/>
          </a:prstGeom>
          <a:solidFill>
            <a:srgbClr val="CC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16" name="Штриховая стрелка вправо 15"/>
          <p:cNvSpPr/>
          <p:nvPr/>
        </p:nvSpPr>
        <p:spPr bwMode="auto">
          <a:xfrm>
            <a:off x="4379913" y="2846388"/>
            <a:ext cx="685800" cy="331787"/>
          </a:xfrm>
          <a:prstGeom prst="striped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17" name="Штриховая стрелка вправо 16"/>
          <p:cNvSpPr/>
          <p:nvPr/>
        </p:nvSpPr>
        <p:spPr bwMode="auto">
          <a:xfrm>
            <a:off x="4362189" y="1986347"/>
            <a:ext cx="655637" cy="354013"/>
          </a:xfrm>
          <a:prstGeom prst="stripedRightArrow">
            <a:avLst/>
          </a:prstGeom>
          <a:solidFill>
            <a:srgbClr val="99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18" name="Штриховая стрелка вправо 17"/>
          <p:cNvSpPr/>
          <p:nvPr/>
        </p:nvSpPr>
        <p:spPr bwMode="auto">
          <a:xfrm>
            <a:off x="4338311" y="1565820"/>
            <a:ext cx="685800" cy="331787"/>
          </a:xfrm>
          <a:prstGeom prst="stripedRightArrow">
            <a:avLst/>
          </a:prstGeom>
          <a:solidFill>
            <a:srgbClr val="CC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22548" name="TextBox 20"/>
          <p:cNvSpPr txBox="1">
            <a:spLocks noChangeArrowheads="1"/>
          </p:cNvSpPr>
          <p:nvPr/>
        </p:nvSpPr>
        <p:spPr bwMode="auto">
          <a:xfrm>
            <a:off x="2546350" y="4888160"/>
            <a:ext cx="730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</a:t>
            </a:r>
            <a:r>
              <a:rPr lang="en-US" alt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,7</a:t>
            </a:r>
            <a:r>
              <a:rPr lang="ru-RU" alt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alt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9" name="TextBox 24"/>
          <p:cNvSpPr txBox="1">
            <a:spLocks noChangeArrowheads="1"/>
          </p:cNvSpPr>
          <p:nvPr/>
        </p:nvSpPr>
        <p:spPr bwMode="auto">
          <a:xfrm>
            <a:off x="4280367" y="3750026"/>
            <a:ext cx="6912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5,5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50" name="TextBox 27"/>
          <p:cNvSpPr txBox="1">
            <a:spLocks noChangeArrowheads="1"/>
          </p:cNvSpPr>
          <p:nvPr/>
        </p:nvSpPr>
        <p:spPr bwMode="auto">
          <a:xfrm>
            <a:off x="2586037" y="3776550"/>
            <a:ext cx="690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+4,3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51" name="TextBox 28"/>
          <p:cNvSpPr txBox="1">
            <a:spLocks noChangeArrowheads="1"/>
          </p:cNvSpPr>
          <p:nvPr/>
        </p:nvSpPr>
        <p:spPr bwMode="auto">
          <a:xfrm>
            <a:off x="2517775" y="1996056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+1,1%</a:t>
            </a:r>
            <a:endParaRPr lang="ru-RU" alt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52" name="TextBox 30"/>
          <p:cNvSpPr txBox="1">
            <a:spLocks noChangeArrowheads="1"/>
          </p:cNvSpPr>
          <p:nvPr/>
        </p:nvSpPr>
        <p:spPr bwMode="auto">
          <a:xfrm>
            <a:off x="2607143" y="1602581"/>
            <a:ext cx="6912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+2,2%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57" name="TextBox 6"/>
          <p:cNvSpPr txBox="1">
            <a:spLocks noChangeArrowheads="1"/>
          </p:cNvSpPr>
          <p:nvPr/>
        </p:nvSpPr>
        <p:spPr bwMode="auto">
          <a:xfrm>
            <a:off x="2591267" y="2838450"/>
            <a:ext cx="6912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,4%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58" name="TextBox 35"/>
          <p:cNvSpPr txBox="1">
            <a:spLocks noChangeArrowheads="1"/>
          </p:cNvSpPr>
          <p:nvPr/>
        </p:nvSpPr>
        <p:spPr bwMode="auto">
          <a:xfrm>
            <a:off x="4268788" y="1571626"/>
            <a:ext cx="79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59" name="TextBox 36"/>
          <p:cNvSpPr txBox="1">
            <a:spLocks noChangeArrowheads="1"/>
          </p:cNvSpPr>
          <p:nvPr/>
        </p:nvSpPr>
        <p:spPr bwMode="auto">
          <a:xfrm>
            <a:off x="4348124" y="1995046"/>
            <a:ext cx="6912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+0,5%</a:t>
            </a:r>
            <a:endParaRPr lang="ru-RU" alt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0" name="TextBox 37"/>
          <p:cNvSpPr txBox="1">
            <a:spLocks noChangeArrowheads="1"/>
          </p:cNvSpPr>
          <p:nvPr/>
        </p:nvSpPr>
        <p:spPr bwMode="auto">
          <a:xfrm>
            <a:off x="4379913" y="2841625"/>
            <a:ext cx="6905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+5,3%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76200"/>
            <a:ext cx="6705600" cy="1143000"/>
          </a:xfrm>
          <a:effectLst>
            <a:outerShdw algn="ctr" rotWithShape="0">
              <a:schemeClr val="hlink"/>
            </a:outerShdw>
          </a:effectLst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chemeClr val="tx1"/>
                </a:solidFill>
              </a:rPr>
              <a:t>Структура неналоговых доходов бюджета на 202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3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 год</a:t>
            </a:r>
            <a:endParaRPr lang="en-US" altLang="ru-RU" sz="2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34574749"/>
              </p:ext>
            </p:extLst>
          </p:nvPr>
        </p:nvGraphicFramePr>
        <p:xfrm>
          <a:off x="0" y="533400"/>
          <a:ext cx="91440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9364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7464"/>
            <a:ext cx="7543800" cy="1219200"/>
          </a:xfrm>
          <a:effectLst>
            <a:outerShdw algn="ctr" rotWithShape="0">
              <a:schemeClr val="hlink"/>
            </a:outerShdw>
          </a:effectLst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tx1"/>
                </a:solidFill>
              </a:rPr>
              <a:t>Структура неналоговых доходов бюджета на плановый период 202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4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 и 202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5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 годов, тыс.руб.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34713364"/>
              </p:ext>
            </p:extLst>
          </p:nvPr>
        </p:nvGraphicFramePr>
        <p:xfrm>
          <a:off x="52389" y="1066800"/>
          <a:ext cx="4976812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2286000" y="301307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</p:txBody>
      </p:sp>
      <p:graphicFrame>
        <p:nvGraphicFramePr>
          <p:cNvPr id="9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55707222"/>
              </p:ext>
            </p:extLst>
          </p:nvPr>
        </p:nvGraphicFramePr>
        <p:xfrm>
          <a:off x="4343400" y="2209801"/>
          <a:ext cx="4976812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152400"/>
            <a:ext cx="7772400" cy="1752600"/>
          </a:xfrm>
          <a:effectLst>
            <a:outerShdw algn="ctr" rotWithShape="0">
              <a:schemeClr val="hlink"/>
            </a:outerShdw>
          </a:effectLst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Прогнозируемые объемы доходов районного бюджета, формирующих ассигнования муниципального дорожного фонда на 202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год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78387309"/>
              </p:ext>
            </p:extLst>
          </p:nvPr>
        </p:nvGraphicFramePr>
        <p:xfrm>
          <a:off x="304800" y="1371600"/>
          <a:ext cx="8305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297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0445"/>
            <a:ext cx="8686800" cy="1371600"/>
          </a:xfrm>
          <a:effectLst>
            <a:outerShdw algn="ctr" rotWithShape="0">
              <a:schemeClr val="hlink"/>
            </a:outerShdw>
          </a:effectLst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tx1"/>
                </a:solidFill>
              </a:rPr>
              <a:t>Безвозмездные поступления </a:t>
            </a:r>
            <a:br>
              <a:rPr lang="ru-RU" altLang="ru-RU" sz="3200" b="1" dirty="0" smtClean="0">
                <a:solidFill>
                  <a:schemeClr val="tx1"/>
                </a:solidFill>
              </a:rPr>
            </a:br>
            <a:r>
              <a:rPr lang="ru-RU" altLang="ru-RU" sz="3200" b="1" dirty="0" smtClean="0">
                <a:solidFill>
                  <a:schemeClr val="tx1"/>
                </a:solidFill>
              </a:rPr>
              <a:t>на 202</a:t>
            </a:r>
            <a:r>
              <a:rPr lang="en-US" altLang="ru-RU" sz="3200" b="1" dirty="0" smtClean="0">
                <a:solidFill>
                  <a:schemeClr val="tx1"/>
                </a:solidFill>
              </a:rPr>
              <a:t>3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 год, </a:t>
            </a:r>
            <a:r>
              <a:rPr lang="ru-RU" altLang="ru-RU" sz="2800" b="1" dirty="0" err="1" smtClean="0">
                <a:solidFill>
                  <a:schemeClr val="tx1"/>
                </a:solidFill>
              </a:rPr>
              <a:t>тыс.руб</a:t>
            </a: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n-US" alt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58333061"/>
              </p:ext>
            </p:extLst>
          </p:nvPr>
        </p:nvGraphicFramePr>
        <p:xfrm>
          <a:off x="21439" y="1524000"/>
          <a:ext cx="9144000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079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4916"/>
            <a:ext cx="7772400" cy="1371600"/>
          </a:xfrm>
          <a:effectLst>
            <a:outerShdw algn="ctr" rotWithShape="0">
              <a:schemeClr val="hlink"/>
            </a:outerShdw>
          </a:effectLst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Безвозмездные поступления 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на плановый период 202</a:t>
            </a:r>
            <a:r>
              <a:rPr lang="en-US" sz="3200" b="1" dirty="0" smtClean="0">
                <a:solidFill>
                  <a:schemeClr val="tx1"/>
                </a:solidFill>
              </a:rPr>
              <a:t>4</a:t>
            </a:r>
            <a:r>
              <a:rPr lang="ru-RU" sz="3200" b="1" dirty="0" smtClean="0">
                <a:solidFill>
                  <a:schemeClr val="tx1"/>
                </a:solidFill>
              </a:rPr>
              <a:t> и 202</a:t>
            </a:r>
            <a:r>
              <a:rPr lang="en-US" sz="3200" b="1" dirty="0" smtClean="0">
                <a:solidFill>
                  <a:schemeClr val="tx1"/>
                </a:solidFill>
              </a:rPr>
              <a:t>5</a:t>
            </a:r>
            <a:r>
              <a:rPr lang="ru-RU" sz="3200" b="1" dirty="0" smtClean="0">
                <a:solidFill>
                  <a:schemeClr val="tx1"/>
                </a:solidFill>
              </a:rPr>
              <a:t> годов, тыс.руб.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43307748"/>
              </p:ext>
            </p:extLst>
          </p:nvPr>
        </p:nvGraphicFramePr>
        <p:xfrm>
          <a:off x="152400" y="1246239"/>
          <a:ext cx="92202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963860"/>
            <a:ext cx="8686800" cy="4741739"/>
          </a:xfrm>
          <a:solidFill>
            <a:srgbClr val="FFFF00"/>
          </a:solidFill>
          <a:effectLst>
            <a:outerShdw dist="17961" dir="2700000" algn="ctr" rotWithShape="0">
              <a:schemeClr val="bg2"/>
            </a:outerShdw>
          </a:effectLst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РАСХОДЫ РАЙОННОГО БЮДЖЕТА УТВЕРЖДЕНЫ: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 ФУНКЦИЯМ МУНИЦИПАЛЬНОГО ОБРАЗОВАНИЯ;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ПО МУНИЦИПАЛЬНЫМ ПРОГРАММАМ;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ПО ВЕДОМСТВАМ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326" y="1784113"/>
            <a:ext cx="8610599" cy="296227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00098" y="29787"/>
            <a:ext cx="7620001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/>
              </a:rPr>
              <a:t>РАСХОДЫ бюджета – выплачиваемые </a:t>
            </a:r>
          </a:p>
          <a:p>
            <a:pPr algn="ctr">
              <a:defRPr/>
            </a:pPr>
            <a:r>
              <a:rPr lang="ru-RU" sz="3600" b="1" dirty="0">
                <a:ln/>
              </a:rPr>
              <a:t>из бюджета денежные средства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467600" cy="1371600"/>
          </a:xfrm>
          <a:effectLst>
            <a:outerShdw algn="ctr" rotWithShape="0">
              <a:schemeClr val="hlink"/>
            </a:outerShdw>
          </a:effectLst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Структура расходов по разделам (функциям муниципального образования)  на 202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год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32851903"/>
              </p:ext>
            </p:extLst>
          </p:nvPr>
        </p:nvGraphicFramePr>
        <p:xfrm>
          <a:off x="0" y="533400"/>
          <a:ext cx="90932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889000" y="838200"/>
            <a:ext cx="7543800" cy="698090"/>
          </a:xfrm>
          <a:prstGeom prst="roundRect">
            <a:avLst/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Всего  расходов </a:t>
            </a:r>
            <a:r>
              <a:rPr lang="ru-RU" sz="3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767 974,53 </a:t>
            </a:r>
            <a:r>
              <a:rPr lang="ru-RU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  <a:effectLst>
            <a:outerShdw algn="ctr" rotWithShape="0">
              <a:schemeClr val="hlink"/>
            </a:outerShdw>
          </a:effectLst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tx1"/>
                </a:solidFill>
              </a:rPr>
              <a:t>Распределение бюджетных ассигнований по разделам классификации расходов бюджета </a:t>
            </a:r>
            <a:r>
              <a:rPr lang="en-US" altLang="ru-RU" sz="2800" b="1" dirty="0" smtClean="0">
                <a:solidFill>
                  <a:schemeClr val="tx1"/>
                </a:solidFill>
              </a:rPr>
              <a:t/>
            </a:r>
            <a:br>
              <a:rPr lang="en-US" altLang="ru-RU" sz="2800" b="1" dirty="0" smtClean="0">
                <a:solidFill>
                  <a:schemeClr val="tx1"/>
                </a:solidFill>
              </a:rPr>
            </a:br>
            <a:r>
              <a:rPr lang="ru-RU" altLang="ru-RU" sz="2800" b="1" dirty="0" smtClean="0">
                <a:solidFill>
                  <a:schemeClr val="tx1"/>
                </a:solidFill>
              </a:rPr>
              <a:t>на 202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4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 и 202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5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 годы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13505479"/>
              </p:ext>
            </p:extLst>
          </p:nvPr>
        </p:nvGraphicFramePr>
        <p:xfrm>
          <a:off x="0" y="0"/>
          <a:ext cx="9144000" cy="675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34187569"/>
              </p:ext>
            </p:extLst>
          </p:nvPr>
        </p:nvGraphicFramePr>
        <p:xfrm>
          <a:off x="5334000" y="888181"/>
          <a:ext cx="3810000" cy="5436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91400" cy="304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altLang="ru-RU" sz="20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5787605"/>
              </p:ext>
            </p:extLst>
          </p:nvPr>
        </p:nvGraphicFramePr>
        <p:xfrm>
          <a:off x="685801" y="552513"/>
          <a:ext cx="8229599" cy="4164514"/>
        </p:xfrm>
        <a:graphic>
          <a:graphicData uri="http://schemas.openxmlformats.org/drawingml/2006/table">
            <a:tbl>
              <a:tblPr/>
              <a:tblGrid>
                <a:gridCol w="5777937"/>
                <a:gridCol w="804523"/>
                <a:gridCol w="853055"/>
                <a:gridCol w="794084"/>
              </a:tblGrid>
              <a:tr h="23911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Направление расходов 		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2023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2024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2025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6418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РУКОВОДСТВО И УПРАВЛЕНИЕ В СФЕРЕ УСТАНОВЛЕННЫХ ФУНКЦИЙ ОРГАНОВ МЕСТНОГО САМОУПРАВЛЕНИЯ МУНИЦИПАЛЬНОГО РАЙОНА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главы района, администрации района и её структурных подразделений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37907,86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37285,79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36744,28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  <a:tr h="44666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ОСУЩЕСТВЛЕНИЕ ПЕРЕДАННЫХ ПОЛНОМОЧИЙ Российской 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 по составлению (изменению) списков кандидатов в присяжные заседатели  федеральных судов общей юрисдикции в Российской Федерации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5,7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2,2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1,8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806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РАСХОДНЫХ ОБЯЗАТЕЛЬСТВ ПУБЛИЧНО-ПРАВОВЫХ ОБРАЗОВАНИЯ, ВОЗНИКАЮЩИХ ПРИ ВЫПОЛНЕНИИ ИМИ ПЕРЕДАННЫХ ГОСУДАРСТВЕННЫХ ПОЛНОМОЧИЙ КИРОВСКОЙ ОБЛАСТИ 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423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3138,0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3138,0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  <a:tr h="225827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 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00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806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деятельности  1  муниципального учреждения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мероприятия в установленной сфере деятельности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17527,27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8623,76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9292,5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  <a:tr h="51806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МЕРОПРИЯТИЯ в том числе условно утверждаемые расходы (под такими расходами понимаются не распределенные в плановом периоде в соответствии с классификацией расходов бюджетов бюджетные ассигнования) 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6000,00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11000,00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677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Контрольно-счетной комиссии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996,83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996,83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996,83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  <a:tr h="286770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60060,66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56146,58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61273,41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8526724"/>
              </p:ext>
            </p:extLst>
          </p:nvPr>
        </p:nvGraphicFramePr>
        <p:xfrm>
          <a:off x="1046163" y="4896813"/>
          <a:ext cx="4622800" cy="187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4323" name="TextBox 9"/>
          <p:cNvSpPr txBox="1">
            <a:spLocks noChangeArrowheads="1"/>
          </p:cNvSpPr>
          <p:nvPr/>
        </p:nvSpPr>
        <p:spPr bwMode="auto">
          <a:xfrm>
            <a:off x="4430391" y="5650468"/>
            <a:ext cx="963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800" b="1" dirty="0" smtClean="0">
                <a:solidFill>
                  <a:schemeClr val="tx1"/>
                </a:solidFill>
                <a:latin typeface="+mj-lt"/>
              </a:rPr>
              <a:t>59,9%</a:t>
            </a:r>
          </a:p>
        </p:txBody>
      </p:sp>
      <p:sp>
        <p:nvSpPr>
          <p:cNvPr id="14" name="Стрелка углом вверх 13"/>
          <p:cNvSpPr/>
          <p:nvPr/>
        </p:nvSpPr>
        <p:spPr bwMode="auto">
          <a:xfrm flipH="1">
            <a:off x="240657" y="1219200"/>
            <a:ext cx="668338" cy="5171303"/>
          </a:xfrm>
          <a:prstGeom prst="bentUpArrow">
            <a:avLst>
              <a:gd name="adj1" fmla="val 25000"/>
              <a:gd name="adj2" fmla="val 23768"/>
              <a:gd name="adj3" fmla="val 14286"/>
            </a:avLst>
          </a:prstGeom>
          <a:solidFill>
            <a:srgbClr val="00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graphicFrame>
        <p:nvGraphicFramePr>
          <p:cNvPr id="41014" name="Диаграмма 14"/>
          <p:cNvGraphicFramePr>
            <a:graphicFrameLocks/>
          </p:cNvGraphicFramePr>
          <p:nvPr>
            <p:extLst/>
          </p:nvPr>
        </p:nvGraphicFramePr>
        <p:xfrm>
          <a:off x="5638800" y="5099110"/>
          <a:ext cx="3505200" cy="2228790"/>
        </p:xfrm>
        <a:graphic>
          <a:graphicData uri="http://schemas.openxmlformats.org/presentationml/2006/ole">
            <p:oleObj spid="_x0000_s52314" name="Диаграмма" r:id="rId5" imgW="3511600" imgH="3121423" progId="Excel.Sheet.8">
              <p:embed/>
            </p:oleObj>
          </a:graphicData>
        </a:graphic>
      </p:graphicFrame>
      <p:graphicFrame>
        <p:nvGraphicFramePr>
          <p:cNvPr id="3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69001139"/>
              </p:ext>
            </p:extLst>
          </p:nvPr>
        </p:nvGraphicFramePr>
        <p:xfrm>
          <a:off x="6010275" y="4896813"/>
          <a:ext cx="2767957" cy="1732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20271" y="115250"/>
            <a:ext cx="63034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РАСХОДЫ НА ОБЩЕГОСУДАРСТВЕННЫЕ ВОПРОСЫ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3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82000" cy="1943100"/>
          </a:xfrm>
          <a:effectLst>
            <a:outerShdw algn="ctr" rotWithShape="0">
              <a:schemeClr val="hlink"/>
            </a:outerShdw>
          </a:effectLst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 	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подготовлен в соответствии с требованиями Бюджетного кодекса Российской  Федерации,  Налогового кодекса Российской Федерации, решения Зуевской районной Думы от 29.10.2013   №  7/39  «О бюджетном процессе в муниципальном образовании Зуевский муниципальный район Кировской области», постановления администрации Зуевского района  от 09.06.2020 года № 345  «Об утверждении Порядка составления проекта  бюджета муниципального образования Зуевский  муниципальный район Кировской области на очередной финансовый год и на плановый период», иных законодательных и нормативных правовых актов Российской Федерации, Кировской области,  муниципального образования  Зуевский район.</a:t>
            </a:r>
            <a:endParaRPr lang="en-US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343150"/>
            <a:ext cx="8686800" cy="4667250"/>
          </a:xfrm>
        </p:spPr>
        <p:txBody>
          <a:bodyPr rtlCol="0">
            <a:normAutofit/>
          </a:bodyPr>
          <a:lstStyle/>
          <a:p>
            <a:pPr marL="419100" indent="-382588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модернизация действующей сети муниципальных учреждений.</a:t>
            </a:r>
          </a:p>
          <a:p>
            <a:pPr marL="419100" indent="-382588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выполнения соглашений по уровню средней заработной платы работников образования и культуры, действующих в текущем финансовом году</a:t>
            </a:r>
          </a:p>
          <a:p>
            <a:pPr marL="419100" indent="-382588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заработную плату с начислениями работникам учреждений бюджетной сферы и органов местного самоуправления предусмотрены с учетом индексации заработной платы в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  <a:p>
            <a:pPr marL="419100" indent="-382588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всех мер социальной поддержки для отдельных категорий граждан района, в том числе семьям с детьми.</a:t>
            </a:r>
          </a:p>
          <a:p>
            <a:pPr marL="419100" indent="-382588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 полном объеме софинансирования к средствам федерального и областного бюджетов в соответствии с условиями предоставления межбюджетных трансфертов</a:t>
            </a:r>
          </a:p>
          <a:p>
            <a:pPr marL="419100" indent="-382588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дорожного фонда определены исходя из прогнозируемых доходов районного бюджета и межбюджетных трансфертов из областного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marL="419100" indent="-382588" algn="just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оплату коммунальных услуг государственных учреждений  предусмотрены с учетом роста тарифов на планируемый период по данным региональной службы по тарифам Кировской области.</a:t>
            </a:r>
          </a:p>
          <a:p>
            <a:pPr marL="419100" indent="-382588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66800" y="1885950"/>
            <a:ext cx="74676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kern="0" dirty="0" smtClean="0">
                <a:latin typeface="+mn-lt"/>
                <a:ea typeface="+mj-ea"/>
                <a:cs typeface="+mj-cs"/>
              </a:rPr>
              <a:t>Основные подходы при формировании районного бюджета:</a:t>
            </a:r>
            <a:endParaRPr lang="en-US" sz="2000" b="1" kern="0" dirty="0"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91400" cy="304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alt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199512"/>
              </p:ext>
            </p:extLst>
          </p:nvPr>
        </p:nvGraphicFramePr>
        <p:xfrm>
          <a:off x="500012" y="1065268"/>
          <a:ext cx="7848601" cy="262133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823488"/>
                <a:gridCol w="1095449"/>
                <a:gridCol w="1000384"/>
                <a:gridCol w="929280"/>
              </a:tblGrid>
              <a:tr h="265333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smtClean="0"/>
                        <a:t>Направление расходов 	 </a:t>
                      </a:r>
                      <a:endParaRPr lang="ru-RU" sz="14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3</a:t>
                      </a:r>
                      <a:endParaRPr lang="ru-RU" sz="16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4</a:t>
                      </a:r>
                      <a:endParaRPr lang="ru-RU" sz="16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5</a:t>
                      </a:r>
                      <a:endParaRPr lang="ru-RU" sz="1600" dirty="0"/>
                    </a:p>
                  </a:txBody>
                  <a:tcPr marT="45733" marB="45733"/>
                </a:tc>
              </a:tr>
              <a:tr h="209839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effectLst/>
                        </a:rPr>
                        <a:t>НАЦИОНАЛЬНАЯ</a:t>
                      </a:r>
                      <a:r>
                        <a:rPr lang="ru-RU" sz="1400" b="1" baseline="0" dirty="0" smtClean="0">
                          <a:effectLst/>
                        </a:rPr>
                        <a:t> БЕЗОПАСНОСТЬ И ПРАВООХРАНИТЕЛЬНАЯ ДЕЯТЕЛЬНОСТЬ</a:t>
                      </a:r>
                      <a:endParaRPr lang="en-US" sz="1400" b="1" baseline="0" dirty="0" smtClean="0">
                        <a:effectLst/>
                      </a:endParaRPr>
                    </a:p>
                    <a:p>
                      <a:pPr algn="l"/>
                      <a:r>
                        <a:rPr lang="ru-RU" sz="1400" b="1" baseline="0" dirty="0" smtClean="0">
                          <a:effectLst/>
                        </a:rPr>
                        <a:t>Защита населения и территории от чрезвычайных ситуаций природного и техногенного характера, пожарная безопасность:</a:t>
                      </a:r>
                    </a:p>
                    <a:p>
                      <a:pPr algn="l"/>
                      <a:r>
                        <a:rPr lang="ru-RU" sz="1400" b="1" dirty="0" smtClean="0"/>
                        <a:t>Содержание единой дежурно-диспетчерской службы района</a:t>
                      </a:r>
                      <a:endParaRPr lang="en-US" sz="1400" b="1" dirty="0" smtClean="0"/>
                    </a:p>
                    <a:p>
                      <a:pPr algn="l"/>
                      <a:r>
                        <a:rPr lang="ru-RU" sz="1400" b="1" dirty="0" smtClean="0"/>
                        <a:t>Другие вопросы в области национальной безопасности и правоохранительной деятельности:</a:t>
                      </a:r>
                    </a:p>
                    <a:p>
                      <a:pPr algn="l"/>
                      <a:r>
                        <a:rPr lang="ru-RU" sz="1400" b="1" dirty="0" smtClean="0"/>
                        <a:t>Организация</a:t>
                      </a:r>
                      <a:r>
                        <a:rPr lang="ru-RU" sz="1400" b="1" baseline="0" dirty="0" smtClean="0"/>
                        <a:t> деятельности народных дружин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2988,12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2766,10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222,02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2756,2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2756,20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2756,2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2756,20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72628" y="88272"/>
            <a:ext cx="7924800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Расходы на </a:t>
            </a:r>
            <a:r>
              <a:rPr lang="ru-RU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национальную </a:t>
            </a:r>
            <a:r>
              <a:rPr lang="ru-RU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безопасность </a:t>
            </a:r>
            <a:br>
              <a:rPr lang="ru-RU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</a:br>
            <a:r>
              <a:rPr lang="ru-RU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и правоохранительную деятельность</a:t>
            </a:r>
          </a:p>
        </p:txBody>
      </p:sp>
      <p:graphicFrame>
        <p:nvGraphicFramePr>
          <p:cNvPr id="3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5050805"/>
              </p:ext>
            </p:extLst>
          </p:nvPr>
        </p:nvGraphicFramePr>
        <p:xfrm>
          <a:off x="5867400" y="3791887"/>
          <a:ext cx="3048000" cy="291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9513" y="3704713"/>
            <a:ext cx="822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Доля расходов на национальную безопасность и правоохранительную деятельность в общем объеме расходов по годам</a:t>
            </a:r>
            <a:endParaRPr lang="ru-RU" sz="1400" dirty="0"/>
          </a:p>
        </p:txBody>
      </p:sp>
      <p:graphicFrame>
        <p:nvGraphicFramePr>
          <p:cNvPr id="19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02394296"/>
              </p:ext>
            </p:extLst>
          </p:nvPr>
        </p:nvGraphicFramePr>
        <p:xfrm>
          <a:off x="276560" y="3891643"/>
          <a:ext cx="2798763" cy="271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1085307"/>
              </p:ext>
            </p:extLst>
          </p:nvPr>
        </p:nvGraphicFramePr>
        <p:xfrm>
          <a:off x="3108276" y="3810000"/>
          <a:ext cx="2798763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5182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94620"/>
            <a:ext cx="7391400" cy="381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2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altLang="ru-RU" sz="20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534127"/>
              </p:ext>
            </p:extLst>
          </p:nvPr>
        </p:nvGraphicFramePr>
        <p:xfrm>
          <a:off x="99767" y="609976"/>
          <a:ext cx="8915400" cy="36033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72200"/>
                <a:gridCol w="960121"/>
                <a:gridCol w="852777"/>
                <a:gridCol w="930302"/>
              </a:tblGrid>
              <a:tr h="302347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Направление расходов 		  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2024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688" marB="45688"/>
                </a:tc>
              </a:tr>
              <a:tr h="609288">
                <a:tc>
                  <a:txBody>
                    <a:bodyPr/>
                    <a:lstStyle/>
                    <a:p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И РЫБОЛОВСТВО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поддержка сельскохозяйственного производства возмещение части затрат на уплату процентов по инвестиционным кредитам;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</a:tr>
              <a:tr h="650119">
                <a:tc>
                  <a:txBody>
                    <a:bodyPr/>
                    <a:lstStyle/>
                    <a:p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субсидии на возмещение части затрат  автотранспортному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предприятию, осуществляющему работы, связанные с осуществлением регулярных перевозок пассажиров по регулярным тарифам по муниципальным маршрутам на территории муниципального образования Зуевский муниципальный район Кировской области  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3500,0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</a:tr>
              <a:tr h="6954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(ДОРОЖНЫЕ ФОНДЫ)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дорожной деятельности в отношении автомобильных дорог общего пользования местного значения за счет субсидии из областного бюджета и  доходов бюджета района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дорог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118269,95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36525,29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35437,1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</a:tr>
              <a:tr h="997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ВОПРОСЫ В ОБЛАСТИ НАЦИОНАЛЬНОЙ ЭКОНОМИКИ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исполнение отдельных переданных полномочий по вопросам местного значения в соответствии с заключенными соглашениями с поселениями;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мероприятия, предусмотренные муниципальной программой «Поддержка и развитие малого и среднего предпринимательства» 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</a:tr>
              <a:tr h="33258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121906,25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40065,39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38957,50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</a:tr>
            </a:tbl>
          </a:graphicData>
        </a:graphic>
      </p:graphicFrame>
      <p:sp>
        <p:nvSpPr>
          <p:cNvPr id="45096" name="TextBox 17"/>
          <p:cNvSpPr txBox="1">
            <a:spLocks noChangeArrowheads="1"/>
          </p:cNvSpPr>
          <p:nvPr/>
        </p:nvSpPr>
        <p:spPr bwMode="auto">
          <a:xfrm>
            <a:off x="495300" y="4467679"/>
            <a:ext cx="800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latin typeface="Arial" panose="020B0604020202020204" pitchFamily="34" charset="0"/>
              </a:rPr>
              <a:t>Доля расходов на национальную экономику в общем объеме расходов по годам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04567" y="56911"/>
            <a:ext cx="830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РАСХОДЫ НА НАЦИОНАЛЬНУЮ ЭКОНОМИКУ </a:t>
            </a:r>
          </a:p>
        </p:txBody>
      </p:sp>
      <p:graphicFrame>
        <p:nvGraphicFramePr>
          <p:cNvPr id="2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36037482"/>
              </p:ext>
            </p:extLst>
          </p:nvPr>
        </p:nvGraphicFramePr>
        <p:xfrm>
          <a:off x="127000" y="4114801"/>
          <a:ext cx="3098800" cy="266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00362883"/>
              </p:ext>
            </p:extLst>
          </p:nvPr>
        </p:nvGraphicFramePr>
        <p:xfrm>
          <a:off x="3096967" y="4288902"/>
          <a:ext cx="2921000" cy="238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79730579"/>
              </p:ext>
            </p:extLst>
          </p:nvPr>
        </p:nvGraphicFramePr>
        <p:xfrm>
          <a:off x="5994400" y="4038600"/>
          <a:ext cx="3032125" cy="2663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559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381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2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altLang="ru-RU" sz="20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327551"/>
              </p:ext>
            </p:extLst>
          </p:nvPr>
        </p:nvGraphicFramePr>
        <p:xfrm>
          <a:off x="304800" y="542512"/>
          <a:ext cx="8686800" cy="379913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05400"/>
                <a:gridCol w="1295400"/>
                <a:gridCol w="1143000"/>
                <a:gridCol w="1143000"/>
              </a:tblGrid>
              <a:tr h="311451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smtClean="0">
                          <a:solidFill>
                            <a:schemeClr val="bg1"/>
                          </a:solidFill>
                        </a:rPr>
                        <a:t>Направление расходов 		</a:t>
                      </a:r>
                      <a:r>
                        <a:rPr lang="ru-RU" sz="1000" kern="1200" baseline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endParaRPr lang="ru-RU" sz="1000" b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2023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2024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2025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12" marB="45712"/>
                </a:tc>
              </a:tr>
              <a:tr h="481341">
                <a:tc>
                  <a:txBody>
                    <a:bodyPr/>
                    <a:lstStyle/>
                    <a:p>
                      <a:r>
                        <a:rPr lang="ru-RU" sz="900" b="1" kern="1200" baseline="0" dirty="0" smtClean="0"/>
                        <a:t>ДОШКОЛЬНОЕ ОБРАЗОВАНИЕ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900" b="1" kern="1200" baseline="0" dirty="0" smtClean="0"/>
                        <a:t>финансовое обеспечение получения дошкольного образования в  9 муниципальных казенных учреждениях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98720,85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93248,22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90776,82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</a:tr>
              <a:tr h="467183">
                <a:tc>
                  <a:txBody>
                    <a:bodyPr/>
                    <a:lstStyle/>
                    <a:p>
                      <a:r>
                        <a:rPr lang="ru-RU" sz="900" b="1" kern="1200" baseline="0" dirty="0" smtClean="0"/>
                        <a:t>ОБЩЕЕ ОБРАЗОВАНИЕ 	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900" b="1" kern="1200" baseline="0" dirty="0" smtClean="0"/>
                        <a:t>финансовое обеспечение получения общего образования в  9 муниципальных казенных учреждениях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182684,80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177496,86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179037,60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</a:tr>
              <a:tr h="467183">
                <a:tc>
                  <a:txBody>
                    <a:bodyPr/>
                    <a:lstStyle/>
                    <a:p>
                      <a:r>
                        <a:rPr lang="ru-RU" sz="900" b="1" kern="1200" baseline="0" dirty="0" smtClean="0"/>
                        <a:t>ДОПОЛНИТЕЛЬНОЕ ОБРАЗОВАНИЕ ДЕТЕЙ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900" b="1" kern="1200" baseline="0" dirty="0" smtClean="0"/>
                        <a:t>финансовое обеспечение деятельности  2 –х муниципальных казенных учреждений: – Детский центр; - Детская школа искусств	</a:t>
                      </a:r>
                      <a:endParaRPr lang="ru-RU" sz="9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20802,87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14920,13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16571,33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</a:tr>
              <a:tr h="339766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71,64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71,64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71,64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</a:tr>
              <a:tr h="748466">
                <a:tc>
                  <a:txBody>
                    <a:bodyPr/>
                    <a:lstStyle/>
                    <a:p>
                      <a:r>
                        <a:rPr lang="ru-RU" sz="900" b="1" kern="1200" baseline="0" dirty="0" smtClean="0"/>
                        <a:t>МОЛОДЕЖНАЯ ПОЛИТИКА 	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900" b="1" kern="1200" baseline="0" dirty="0" smtClean="0"/>
                        <a:t>мероприятия , установленные муниципальной программой «Организация работы с молодежью»;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900" b="1" kern="1200" baseline="0" dirty="0" smtClean="0"/>
                        <a:t>мероприятия по подпрограмме «Профилактика правонарушений и борьба с преступностью в Зуевском районе»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313,50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313,50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304,80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</a:tr>
              <a:tr h="371984">
                <a:tc>
                  <a:txBody>
                    <a:bodyPr/>
                    <a:lstStyle/>
                    <a:p>
                      <a:r>
                        <a:rPr lang="ru-RU" sz="900" b="1" kern="1200" baseline="0" dirty="0" smtClean="0"/>
                        <a:t>ДРУГИЕ ВОПРОСЫ В ОБЛАСТИ ОБРАЗОВАНИЯ 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900" b="1" dirty="0" smtClean="0"/>
                        <a:t> содержание отдела</a:t>
                      </a:r>
                      <a:r>
                        <a:rPr lang="ru-RU" sz="900" b="1" baseline="0" dirty="0" smtClean="0"/>
                        <a:t> бухгалтерского учета, </a:t>
                      </a:r>
                      <a:r>
                        <a:rPr lang="ru-RU" sz="900" b="1" dirty="0" smtClean="0"/>
                        <a:t>методкабинета  и ХЭГ Зуевского РУО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900" b="1" dirty="0" smtClean="0"/>
                        <a:t>Мероприятия по отдыху</a:t>
                      </a:r>
                      <a:r>
                        <a:rPr lang="ru-RU" sz="900" b="1" baseline="0" dirty="0" smtClean="0"/>
                        <a:t> и оздоровлению детей и молодежи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13805,72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123494,87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14561,48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</a:tr>
              <a:tr h="25482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</a:rPr>
                        <a:t>ВСЕГО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316399,38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298545,22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301323,67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</a:tr>
            </a:tbl>
          </a:graphicData>
        </a:graphic>
      </p:graphicFrame>
      <p:graphicFrame>
        <p:nvGraphicFramePr>
          <p:cNvPr id="2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48648757"/>
              </p:ext>
            </p:extLst>
          </p:nvPr>
        </p:nvGraphicFramePr>
        <p:xfrm>
          <a:off x="76200" y="3886200"/>
          <a:ext cx="3352800" cy="283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25231667"/>
              </p:ext>
            </p:extLst>
          </p:nvPr>
        </p:nvGraphicFramePr>
        <p:xfrm>
          <a:off x="3124201" y="4925248"/>
          <a:ext cx="2971800" cy="196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156" name="TextBox 17"/>
          <p:cNvSpPr txBox="1">
            <a:spLocks noChangeArrowheads="1"/>
          </p:cNvSpPr>
          <p:nvPr/>
        </p:nvSpPr>
        <p:spPr bwMode="auto">
          <a:xfrm>
            <a:off x="1905000" y="4406556"/>
            <a:ext cx="571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latin typeface="Arial" panose="020B0604020202020204" pitchFamily="34" charset="0"/>
              </a:rPr>
              <a:t>Доля расходов на образование в общем объеме расходов по годам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845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</a:rPr>
              <a:t>РАСХОДЫ НА ОБРАЗОВАНИЕ </a:t>
            </a:r>
          </a:p>
        </p:txBody>
      </p:sp>
      <p:graphicFrame>
        <p:nvGraphicFramePr>
          <p:cNvPr id="4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93383706"/>
              </p:ext>
            </p:extLst>
          </p:nvPr>
        </p:nvGraphicFramePr>
        <p:xfrm>
          <a:off x="6096000" y="4831485"/>
          <a:ext cx="3048000" cy="2102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804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0670511"/>
              </p:ext>
            </p:extLst>
          </p:nvPr>
        </p:nvGraphicFramePr>
        <p:xfrm>
          <a:off x="304800" y="1563688"/>
          <a:ext cx="8686800" cy="22002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10200"/>
                <a:gridCol w="1179787"/>
                <a:gridCol w="1048407"/>
                <a:gridCol w="1048406"/>
              </a:tblGrid>
              <a:tr h="289099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Направление расходов 		  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2023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2024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2025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marT="45705" marB="45705"/>
                </a:tc>
              </a:tr>
              <a:tr h="546054">
                <a:tc>
                  <a:txBody>
                    <a:bodyPr/>
                    <a:lstStyle/>
                    <a:p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финансовое обеспечение  2 казенных муниципальных  учреждений (МКС и ЦБС)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58875,5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56243,89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50948,13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</a:tr>
              <a:tr h="979701">
                <a:tc>
                  <a:txBody>
                    <a:bodyPr/>
                    <a:lstStyle/>
                    <a:p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ВОПРОСЫ В ОБЛАСТИ КУЛЬТУРЫ, КИНЕМАТОГРАФИИ 	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финансовое обеспечение сектора организационной, методической работы и взаимодействия с муниципальными учреждениями культуры района и отдела бухгалтерского учета Управления культуры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, установленные муниципальной программой «Развитие культуры и туризма»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9455,64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9317,14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8025,82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</a:tr>
              <a:tr h="385444">
                <a:tc>
                  <a:txBody>
                    <a:bodyPr/>
                    <a:lstStyle/>
                    <a:p>
                      <a:pPr algn="r">
                        <a:buFont typeface="Wingdings" pitchFamily="2" charset="2"/>
                        <a:buNone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68331,14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65561,03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58973,95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</a:tr>
            </a:tbl>
          </a:graphicData>
        </a:graphic>
      </p:graphicFrame>
      <p:graphicFrame>
        <p:nvGraphicFramePr>
          <p:cNvPr id="2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22054451"/>
              </p:ext>
            </p:extLst>
          </p:nvPr>
        </p:nvGraphicFramePr>
        <p:xfrm>
          <a:off x="152399" y="3763986"/>
          <a:ext cx="3712901" cy="3322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42321377"/>
              </p:ext>
            </p:extLst>
          </p:nvPr>
        </p:nvGraphicFramePr>
        <p:xfrm>
          <a:off x="3429000" y="3829592"/>
          <a:ext cx="3276600" cy="3092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9189" name="TextBox 17"/>
          <p:cNvSpPr txBox="1">
            <a:spLocks noChangeArrowheads="1"/>
          </p:cNvSpPr>
          <p:nvPr/>
        </p:nvSpPr>
        <p:spPr bwMode="auto">
          <a:xfrm>
            <a:off x="575199" y="3795694"/>
            <a:ext cx="800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latin typeface="Arial" panose="020B0604020202020204" pitchFamily="34" charset="0"/>
              </a:rPr>
              <a:t>Доля расходов на </a:t>
            </a:r>
            <a:r>
              <a:rPr lang="ru-RU" altLang="ru-RU" sz="1200" b="1" dirty="0" smtClean="0">
                <a:latin typeface="Arial" panose="020B0604020202020204" pitchFamily="34" charset="0"/>
              </a:rPr>
              <a:t>культуру </a:t>
            </a:r>
            <a:r>
              <a:rPr lang="ru-RU" altLang="ru-RU" sz="1200" b="1" dirty="0">
                <a:latin typeface="Arial" panose="020B0604020202020204" pitchFamily="34" charset="0"/>
              </a:rPr>
              <a:t>в общем объеме расходов по годам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19200" y="267949"/>
            <a:ext cx="7207250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РАСХОДЫ НА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КУЛЬТУРУ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6475" y="549650"/>
            <a:ext cx="7283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ru-RU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1200" b="1" dirty="0">
                <a:latin typeface="Arial" charset="0"/>
              </a:rPr>
              <a:t>Расходы будут осуществляться в рамках </a:t>
            </a:r>
            <a:r>
              <a:rPr lang="ru-RU" sz="1200" b="1" dirty="0" smtClean="0">
                <a:latin typeface="Arial" charset="0"/>
              </a:rPr>
              <a:t>муниципальной  программы </a:t>
            </a:r>
            <a:r>
              <a:rPr lang="ru-RU" sz="1200" b="1" dirty="0">
                <a:latin typeface="Arial" charset="0"/>
              </a:rPr>
              <a:t>Зуевского района:</a:t>
            </a:r>
          </a:p>
          <a:p>
            <a:pPr algn="ctr" eaLnBrk="1" hangingPunct="1">
              <a:defRPr/>
            </a:pPr>
            <a:r>
              <a:rPr lang="ru-RU" sz="1200" b="1" dirty="0">
                <a:latin typeface="Arial" charset="0"/>
              </a:rPr>
              <a:t>Развитие культуры и туризма в Зуевском районе </a:t>
            </a:r>
          </a:p>
        </p:txBody>
      </p:sp>
      <p:graphicFrame>
        <p:nvGraphicFramePr>
          <p:cNvPr id="4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83906915"/>
              </p:ext>
            </p:extLst>
          </p:nvPr>
        </p:nvGraphicFramePr>
        <p:xfrm>
          <a:off x="6027181" y="3873625"/>
          <a:ext cx="3276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793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381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2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altLang="ru-RU" sz="20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9172200"/>
              </p:ext>
            </p:extLst>
          </p:nvPr>
        </p:nvGraphicFramePr>
        <p:xfrm>
          <a:off x="100781" y="877435"/>
          <a:ext cx="8839200" cy="3104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943600"/>
                <a:gridCol w="1066800"/>
                <a:gridCol w="914400"/>
                <a:gridCol w="914400"/>
              </a:tblGrid>
              <a:tr h="288044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baseline="0" dirty="0" smtClean="0"/>
                        <a:t>Направление расходов 		  </a:t>
                      </a:r>
                      <a:endParaRPr lang="ru-RU" sz="1200" b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2024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/>
                </a:tc>
              </a:tr>
              <a:tr h="504059">
                <a:tc>
                  <a:txBody>
                    <a:bodyPr/>
                    <a:lstStyle/>
                    <a:p>
                      <a:r>
                        <a:rPr lang="ru-RU" sz="1100" b="1" kern="1200" baseline="0" dirty="0" smtClean="0"/>
                        <a:t>ПЕНСИОННОЕ ОБЕСПЕЧЕНИЕ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900" b="0" u="none" strike="noStrike" dirty="0" smtClean="0"/>
                        <a:t>пенсии за выслугу</a:t>
                      </a:r>
                      <a:r>
                        <a:rPr lang="ru-RU" sz="900" b="0" u="none" strike="noStrike" baseline="0" dirty="0" smtClean="0"/>
                        <a:t> лет </a:t>
                      </a:r>
                      <a:r>
                        <a:rPr lang="ru-RU" sz="900" b="0" u="none" strike="noStrike" dirty="0" smtClean="0"/>
                        <a:t>лицам, замещающим должности муниципальной службы в органах местного самоуправления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2035,65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2035,65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2035,65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/>
                </a:tc>
              </a:tr>
              <a:tr h="763278">
                <a:tc>
                  <a:txBody>
                    <a:bodyPr/>
                    <a:lstStyle/>
                    <a:p>
                      <a:r>
                        <a:rPr lang="ru-RU" sz="1100" b="1" kern="1200" baseline="0" dirty="0" smtClean="0"/>
                        <a:t>СОЦИАЛЬНОЕ ОБЕСПЕЧЕНИЕ НАСЕЛЕНИЯ 	</a:t>
                      </a:r>
                    </a:p>
                    <a:p>
                      <a:pPr algn="l" fontAlgn="b">
                        <a:buFont typeface="Wingdings" pitchFamily="2" charset="2"/>
                        <a:buChar char="Ø"/>
                      </a:pPr>
                      <a:r>
                        <a:rPr lang="ru-RU" sz="900" b="0" u="none" strike="noStrike" dirty="0" smtClean="0"/>
                        <a:t>компенсация расходов по оплате жилищно-коммунальных услуг педагогическим работникам, работающим в сельской местности</a:t>
                      </a:r>
                    </a:p>
                    <a:p>
                      <a:pPr algn="l" fontAlgn="b">
                        <a:buFont typeface="Wingdings" pitchFamily="2" charset="2"/>
                        <a:buChar char="Ø"/>
                      </a:pPr>
                      <a:r>
                        <a:rPr lang="ru-RU" sz="900" b="0" u="none" strike="noStrike" dirty="0" smtClean="0"/>
                        <a:t>денежная компенсация отдельным категориям граждан по оплате за содержание и ремонт жилья, услуг теплоснабжения (отопления) и электроснабжения, работающих в сельской местности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5586,50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5892,50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6142,50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/>
                </a:tc>
              </a:tr>
              <a:tr h="112330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900" b="1" kern="1200" baseline="0" dirty="0" smtClean="0"/>
                        <a:t>ОХРАНА СЕМЬИ И ДЕТСТВА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900" b="0" u="none" strike="noStrike" dirty="0" smtClean="0"/>
                        <a:t>обеспечение  предоставления жилых помещений детям-сиротам и детям, оставшимся без попечения родителей,  лицам из их числа по договорам найма специализированных жилых помещений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900" b="0" u="none" strike="noStrike" dirty="0" smtClean="0"/>
                        <a:t>ежемесячная компенсация части родительской платы за присмотр и уход за детьми в образовательных организациях, реализующих образовательную программу дошкольного образования</a:t>
                      </a:r>
                      <a:endParaRPr lang="ru-RU" sz="9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900" b="0" u="none" strike="noStrike" dirty="0" smtClean="0"/>
                        <a:t>содержание ребенка в  приемной семье, а также вознаграждение, причитающееся приемному родителю</a:t>
                      </a:r>
                      <a:endParaRPr lang="ru-RU" sz="900" b="0" dirty="0" smtClean="0"/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900" b="0" dirty="0" smtClean="0"/>
                        <a:t>реализация</a:t>
                      </a:r>
                      <a:r>
                        <a:rPr lang="ru-RU" sz="900" b="0" baseline="0" dirty="0" smtClean="0"/>
                        <a:t> мероприятий по обеспечению жильем молодых семей</a:t>
                      </a:r>
                      <a:endParaRPr lang="ru-RU" sz="900" b="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10901,12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10229,61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11636,03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/>
                </a:tc>
              </a:tr>
              <a:tr h="31684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</a:rPr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18523,27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18157,76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19814,18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/>
                </a:tc>
              </a:tr>
            </a:tbl>
          </a:graphicData>
        </a:graphic>
      </p:graphicFrame>
      <p:graphicFrame>
        <p:nvGraphicFramePr>
          <p:cNvPr id="2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05746446"/>
              </p:ext>
            </p:extLst>
          </p:nvPr>
        </p:nvGraphicFramePr>
        <p:xfrm>
          <a:off x="-31264" y="4486803"/>
          <a:ext cx="4000897" cy="2349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84887074"/>
              </p:ext>
            </p:extLst>
          </p:nvPr>
        </p:nvGraphicFramePr>
        <p:xfrm>
          <a:off x="3200400" y="4664313"/>
          <a:ext cx="3153815" cy="250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1238" name="Диаграмма 16"/>
          <p:cNvGraphicFramePr>
            <a:graphicFrameLocks/>
          </p:cNvGraphicFramePr>
          <p:nvPr/>
        </p:nvGraphicFramePr>
        <p:xfrm>
          <a:off x="6426200" y="4114800"/>
          <a:ext cx="2997200" cy="2794000"/>
        </p:xfrm>
        <a:graphic>
          <a:graphicData uri="http://schemas.openxmlformats.org/presentationml/2006/ole">
            <p:oleObj spid="_x0000_s53334" name="Диаграмма" r:id="rId6" imgW="2999492" imgH="2798307" progId="Excel.Sheet.8">
              <p:embed/>
            </p:oleObj>
          </a:graphicData>
        </a:graphic>
      </p:graphicFrame>
      <p:sp>
        <p:nvSpPr>
          <p:cNvPr id="51239" name="TextBox 17"/>
          <p:cNvSpPr txBox="1">
            <a:spLocks noChangeArrowheads="1"/>
          </p:cNvSpPr>
          <p:nvPr/>
        </p:nvSpPr>
        <p:spPr bwMode="auto">
          <a:xfrm>
            <a:off x="1451897" y="4118967"/>
            <a:ext cx="800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latin typeface="Arial" panose="020B0604020202020204" pitchFamily="34" charset="0"/>
              </a:rPr>
              <a:t>Доля расходов на социальную политику в общем объеме расходов по годам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6540" y="166170"/>
            <a:ext cx="86106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РАСХОДЫ НА СОЦИАЛЬНУЮ ПОЛИТИКУ</a:t>
            </a:r>
          </a:p>
        </p:txBody>
      </p:sp>
      <p:sp>
        <p:nvSpPr>
          <p:cNvPr id="51241" name="Прямоугольник 12"/>
          <p:cNvSpPr>
            <a:spLocks noChangeArrowheads="1"/>
          </p:cNvSpPr>
          <p:nvPr/>
        </p:nvSpPr>
        <p:spPr bwMode="auto">
          <a:xfrm>
            <a:off x="838200" y="609600"/>
            <a:ext cx="807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>
              <a:latin typeface="Arial" panose="020B0604020202020204" pitchFamily="34" charset="0"/>
            </a:endParaRPr>
          </a:p>
        </p:txBody>
      </p:sp>
      <p:graphicFrame>
        <p:nvGraphicFramePr>
          <p:cNvPr id="4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20377673"/>
              </p:ext>
            </p:extLst>
          </p:nvPr>
        </p:nvGraphicFramePr>
        <p:xfrm>
          <a:off x="6053685" y="4257080"/>
          <a:ext cx="2971800" cy="269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984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381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ru-RU" alt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alt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2395749"/>
              </p:ext>
            </p:extLst>
          </p:nvPr>
        </p:nvGraphicFramePr>
        <p:xfrm>
          <a:off x="332677" y="1682523"/>
          <a:ext cx="8305799" cy="17769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10199"/>
                <a:gridCol w="990600"/>
                <a:gridCol w="990600"/>
                <a:gridCol w="9144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Направление расходов 		  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2023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2024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05" marB="45705"/>
                </a:tc>
              </a:tr>
              <a:tr h="1136907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МАССОВЫЙ СПОРТ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финансовое обеспечение деятельности 1 казенного учреждения – спортивной школы города Зуевка;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мероприятий по физической культуре и спорту</a:t>
                      </a:r>
                      <a:endParaRPr lang="ru-RU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10473,67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10183,27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10860,33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</a:tr>
              <a:tr h="31410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10473,67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10183,27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10860,33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</a:tr>
            </a:tbl>
          </a:graphicData>
        </a:graphic>
      </p:graphicFrame>
      <p:graphicFrame>
        <p:nvGraphicFramePr>
          <p:cNvPr id="2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8666759"/>
              </p:ext>
            </p:extLst>
          </p:nvPr>
        </p:nvGraphicFramePr>
        <p:xfrm>
          <a:off x="152400" y="3850342"/>
          <a:ext cx="3219450" cy="295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58718391"/>
              </p:ext>
            </p:extLst>
          </p:nvPr>
        </p:nvGraphicFramePr>
        <p:xfrm>
          <a:off x="3051141" y="3998965"/>
          <a:ext cx="3276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9189" name="TextBox 17"/>
          <p:cNvSpPr txBox="1">
            <a:spLocks noChangeArrowheads="1"/>
          </p:cNvSpPr>
          <p:nvPr/>
        </p:nvSpPr>
        <p:spPr bwMode="auto">
          <a:xfrm>
            <a:off x="637476" y="3620154"/>
            <a:ext cx="800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latin typeface="Arial" panose="020B0604020202020204" pitchFamily="34" charset="0"/>
              </a:rPr>
              <a:t>Доля расходов на </a:t>
            </a:r>
            <a:r>
              <a:rPr lang="ru-RU" altLang="ru-RU" sz="1200" b="1" dirty="0" smtClean="0">
                <a:latin typeface="Arial" panose="020B0604020202020204" pitchFamily="34" charset="0"/>
              </a:rPr>
              <a:t>физическую </a:t>
            </a:r>
            <a:r>
              <a:rPr lang="ru-RU" altLang="ru-RU" sz="1200" b="1" dirty="0">
                <a:latin typeface="Arial" panose="020B0604020202020204" pitchFamily="34" charset="0"/>
              </a:rPr>
              <a:t>культуру и спорт в общем объеме расходов по годам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05262" y="140898"/>
            <a:ext cx="6733476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РАСХОДЫ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на физическую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культуру 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и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спорт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52500" y="779103"/>
            <a:ext cx="723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ru-RU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1200" b="1" dirty="0">
                <a:latin typeface="Arial" charset="0"/>
              </a:rPr>
              <a:t>Расходы будут осуществляться в рамках </a:t>
            </a:r>
            <a:r>
              <a:rPr lang="ru-RU" sz="1200" b="1" dirty="0" smtClean="0">
                <a:latin typeface="Arial" charset="0"/>
              </a:rPr>
              <a:t>муниципальной  программы </a:t>
            </a:r>
            <a:r>
              <a:rPr lang="ru-RU" sz="1200" b="1" dirty="0">
                <a:latin typeface="Arial" charset="0"/>
              </a:rPr>
              <a:t>Зуевского района:</a:t>
            </a:r>
          </a:p>
          <a:p>
            <a:pPr algn="ctr" eaLnBrk="1" hangingPunct="1">
              <a:defRPr/>
            </a:pPr>
            <a:r>
              <a:rPr lang="ru-RU" sz="1200" b="1" dirty="0" smtClean="0">
                <a:latin typeface="Arial" charset="0"/>
              </a:rPr>
              <a:t>Развитие </a:t>
            </a:r>
            <a:r>
              <a:rPr lang="ru-RU" sz="1200" b="1" dirty="0">
                <a:latin typeface="Arial" charset="0"/>
              </a:rPr>
              <a:t>физической культуры и спорта в Зуевском районе</a:t>
            </a:r>
          </a:p>
          <a:p>
            <a:pPr algn="ctr" eaLnBrk="1" hangingPunct="1">
              <a:defRPr/>
            </a:pPr>
            <a:endParaRPr lang="ru-RU" sz="1200" dirty="0">
              <a:latin typeface="Arial" charset="0"/>
            </a:endParaRPr>
          </a:p>
        </p:txBody>
      </p:sp>
      <p:graphicFrame>
        <p:nvGraphicFramePr>
          <p:cNvPr id="4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82686202"/>
              </p:ext>
            </p:extLst>
          </p:nvPr>
        </p:nvGraphicFramePr>
        <p:xfrm>
          <a:off x="5943600" y="3758266"/>
          <a:ext cx="3406302" cy="318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4258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33400" y="1295400"/>
            <a:ext cx="81534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ru-RU" sz="1600" b="1" dirty="0">
              <a:ln/>
              <a:solidFill>
                <a:schemeClr val="accent3"/>
              </a:solidFill>
            </a:endParaRPr>
          </a:p>
          <a:p>
            <a:pPr algn="ctr" eaLnBrk="1" hangingPunct="1">
              <a:defRPr/>
            </a:pPr>
            <a:r>
              <a:rPr lang="ru-RU" sz="1400" b="1" i="1" dirty="0">
                <a:ln/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будут осуществляться в рамках муниципальной программы </a:t>
            </a:r>
            <a:endParaRPr lang="ru-RU" sz="1400" b="1" i="1" dirty="0" smtClean="0">
              <a:ln/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400" b="1" i="1" dirty="0" smtClean="0">
                <a:ln/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i="1" dirty="0">
                <a:ln/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муниципальными финансами и регулирование межбюджетных отношений»: </a:t>
            </a:r>
            <a:endParaRPr lang="ru-RU" sz="1400" b="1" i="1" dirty="0" smtClean="0">
              <a:ln/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400" b="1" i="1" dirty="0" smtClean="0">
                <a:ln/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b="1" i="1" dirty="0">
                <a:ln/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уплату процентов за пользование кредитными ресурсами </a:t>
            </a:r>
            <a:endParaRPr lang="ru-RU" sz="1400" b="1" i="1" dirty="0" smtClean="0">
              <a:ln/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400" b="1" i="1" dirty="0" smtClean="0">
                <a:ln/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i="1" dirty="0">
                <a:ln/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обслуживанию муниципального долга Зуевского </a:t>
            </a:r>
            <a:r>
              <a:rPr lang="ru-RU" sz="1400" b="1" i="1" dirty="0" smtClean="0">
                <a:ln/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endParaRPr lang="ru-RU" sz="1400" b="1" i="1" dirty="0">
              <a:ln/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1600" b="1" dirty="0">
              <a:ln/>
              <a:solidFill>
                <a:schemeClr val="tx2">
                  <a:lumMod val="10000"/>
                </a:schemeClr>
              </a:solidFill>
            </a:endParaRPr>
          </a:p>
          <a:p>
            <a:pPr algn="ctr" eaLnBrk="1" hangingPunct="1">
              <a:defRPr/>
            </a:pPr>
            <a:endParaRPr lang="ru-RU" sz="1600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3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69577226"/>
              </p:ext>
            </p:extLst>
          </p:nvPr>
        </p:nvGraphicFramePr>
        <p:xfrm>
          <a:off x="533400" y="2438400"/>
          <a:ext cx="77724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-228600" y="152400"/>
            <a:ext cx="9220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Расходы на обслуживание муниципального долга, 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тыс. рублей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11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91610969"/>
              </p:ext>
            </p:extLst>
          </p:nvPr>
        </p:nvGraphicFramePr>
        <p:xfrm>
          <a:off x="152400" y="4495800"/>
          <a:ext cx="3114675" cy="198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02003375"/>
              </p:ext>
            </p:extLst>
          </p:nvPr>
        </p:nvGraphicFramePr>
        <p:xfrm>
          <a:off x="3124200" y="4426237"/>
          <a:ext cx="3200400" cy="197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21576681"/>
              </p:ext>
            </p:extLst>
          </p:nvPr>
        </p:nvGraphicFramePr>
        <p:xfrm>
          <a:off x="6172200" y="4390721"/>
          <a:ext cx="2971800" cy="2010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671209" y="6483637"/>
            <a:ext cx="800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latin typeface="Arial" panose="020B0604020202020204" pitchFamily="34" charset="0"/>
              </a:rPr>
              <a:t>Доля расходов на </a:t>
            </a:r>
            <a:r>
              <a:rPr lang="ru-RU" altLang="ru-RU" sz="1200" b="1" dirty="0" smtClean="0">
                <a:latin typeface="Arial" panose="020B0604020202020204" pitchFamily="34" charset="0"/>
              </a:rPr>
              <a:t>обслуживание муниципального долга </a:t>
            </a:r>
            <a:r>
              <a:rPr lang="ru-RU" altLang="ru-RU" sz="1200" b="1" dirty="0">
                <a:latin typeface="Arial" panose="020B0604020202020204" pitchFamily="34" charset="0"/>
              </a:rPr>
              <a:t>в общем объеме расходов по годам</a:t>
            </a:r>
          </a:p>
        </p:txBody>
      </p:sp>
    </p:spTree>
    <p:extLst>
      <p:ext uri="{BB962C8B-B14F-4D97-AF65-F5344CB8AC3E}">
        <p14:creationId xmlns:p14="http://schemas.microsoft.com/office/powerpoint/2010/main" xmlns="" val="32802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94086"/>
            <a:ext cx="8763000" cy="381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2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altLang="ru-RU" sz="20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3252" name="Прямоугольник 12"/>
          <p:cNvSpPr>
            <a:spLocks noChangeArrowheads="1"/>
          </p:cNvSpPr>
          <p:nvPr/>
        </p:nvSpPr>
        <p:spPr bwMode="auto">
          <a:xfrm>
            <a:off x="1447800" y="2514600"/>
            <a:ext cx="807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>
              <a:latin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6262064"/>
              </p:ext>
            </p:extLst>
          </p:nvPr>
        </p:nvGraphicFramePr>
        <p:xfrm>
          <a:off x="392184" y="1588582"/>
          <a:ext cx="8294617" cy="17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410"/>
                <a:gridCol w="1282676"/>
                <a:gridCol w="1163551"/>
                <a:gridCol w="1085980"/>
              </a:tblGrid>
              <a:tr h="3109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вида МБТ</a:t>
                      </a:r>
                      <a:endParaRPr lang="ru-RU" sz="1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</a:t>
                      </a:r>
                      <a:endParaRPr lang="ru-RU" sz="1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</a:t>
                      </a:r>
                      <a:endParaRPr lang="ru-RU" sz="1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</a:t>
                      </a:r>
                      <a:endParaRPr lang="ru-RU" sz="1400" dirty="0"/>
                    </a:p>
                  </a:txBody>
                  <a:tcPr marT="45714" marB="45714"/>
                </a:tc>
              </a:tr>
              <a:tr h="342091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Дотация на выравнивание уровня бюджетной обеспеченности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3730,0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3682,00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3638,00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</a:tr>
              <a:tr h="342091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ИМБТ на поддержку мер по обеспечению сбалансированности бюджетов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8385,72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7529,50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7290,75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</a:tr>
              <a:tr h="34209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ИМБТ на обеспечение пожарной безопасности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8269,30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8357,94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8364,82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</a:tr>
              <a:tr h="3109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 по разделу 1400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20385,02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19569,44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19293,57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03371" y="84039"/>
            <a:ext cx="79024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latin typeface="Arial" charset="0"/>
              </a:rPr>
              <a:t>РАСХОДЫ НА ПРЕДОСТАВЛЕНИЕ </a:t>
            </a:r>
          </a:p>
          <a:p>
            <a:pPr algn="ctr" eaLnBrk="1" hangingPunct="1">
              <a:defRPr/>
            </a:pP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latin typeface="Arial" charset="0"/>
              </a:rPr>
              <a:t>МЕЖБЮДЖЕТНЫХ ТРАНСФЕРТОВ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3" y="3994749"/>
            <a:ext cx="8512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Доля расходов на предоставление межбюджетных трансфертов в общем объеме расходов по годам</a:t>
            </a:r>
            <a:endParaRPr lang="ru-RU" sz="1200" b="1" dirty="0"/>
          </a:p>
        </p:txBody>
      </p:sp>
      <p:graphicFrame>
        <p:nvGraphicFramePr>
          <p:cNvPr id="14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31188274"/>
              </p:ext>
            </p:extLst>
          </p:nvPr>
        </p:nvGraphicFramePr>
        <p:xfrm>
          <a:off x="319666" y="4304029"/>
          <a:ext cx="2762251" cy="2226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04646057"/>
              </p:ext>
            </p:extLst>
          </p:nvPr>
        </p:nvGraphicFramePr>
        <p:xfrm>
          <a:off x="3190874" y="4359638"/>
          <a:ext cx="3050514" cy="234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70789266"/>
              </p:ext>
            </p:extLst>
          </p:nvPr>
        </p:nvGraphicFramePr>
        <p:xfrm>
          <a:off x="6322756" y="4478920"/>
          <a:ext cx="2762251" cy="2226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074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696200" cy="13716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Межбюджетные трансферты, предоставляемые бюджетам поселений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в 2023 году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0909273"/>
              </p:ext>
            </p:extLst>
          </p:nvPr>
        </p:nvGraphicFramePr>
        <p:xfrm>
          <a:off x="666749" y="1752600"/>
          <a:ext cx="8039102" cy="4800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454"/>
                <a:gridCol w="1998048"/>
                <a:gridCol w="1905000"/>
                <a:gridCol w="1752600"/>
              </a:tblGrid>
              <a:tr h="114299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поселения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бюджетной обеспеченности за счет областной субвенции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на обеспечение сбалансированности бюджетов поселений за счет районного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на обеспечение пожарной безопасности за счет районного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</a:tr>
              <a:tr h="35020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Зуёвское СП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340,74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667,03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</a:tr>
              <a:tr h="35020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Кордяжское СП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574,72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1204,73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</a:tr>
              <a:tr h="35020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Косинское СП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801,70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901,25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</a:tr>
              <a:tr h="35020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Мухинское СП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488,38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1490,23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2535,36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</a:tr>
              <a:tr h="35020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Октябрьское СП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145,26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966,02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</a:tr>
              <a:tr h="35020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Сезеневское СП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828,21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1628,87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2158,05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</a:tr>
              <a:tr h="35020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Семушинское СП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127,56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503,51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1396,39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</a:tr>
              <a:tr h="35020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Соколовское СП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423,43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1024,08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</a:tr>
              <a:tr h="35020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Сунское СП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2179,50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</a:tr>
              <a:tr h="35020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3730,00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8385,72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6049,80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915400" cy="1219200"/>
          </a:xfrm>
          <a:effectLst>
            <a:outerShdw algn="ctr" rotWithShape="0">
              <a:schemeClr val="hlink"/>
            </a:outerShdw>
          </a:effectLst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b="1" dirty="0" smtClean="0"/>
              <a:t>Расходы в разрезе главных распорядителей бюджетных средств на 2023-2025 года</a:t>
            </a:r>
            <a:endParaRPr lang="en-US" altLang="ru-RU" sz="2800" b="1" dirty="0" smtClean="0"/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38909614"/>
              </p:ext>
            </p:extLst>
          </p:nvPr>
        </p:nvGraphicFramePr>
        <p:xfrm>
          <a:off x="228600" y="609600"/>
          <a:ext cx="95250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22807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914400"/>
            <a:ext cx="9067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just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ru-RU" sz="1600" kern="0" dirty="0">
              <a:latin typeface="+mn-lt"/>
            </a:endParaRPr>
          </a:p>
          <a:p>
            <a:pPr>
              <a:defRPr/>
            </a:pPr>
            <a:r>
              <a:rPr lang="ru-RU" sz="1200" dirty="0"/>
              <a:t>	</a:t>
            </a:r>
          </a:p>
          <a:p>
            <a:pPr>
              <a:defRPr/>
            </a:pPr>
            <a:endParaRPr lang="ru-RU" sz="1200" u="sng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200" dirty="0">
                <a:cs typeface="Arial" panose="020B0604020202020204" pitchFamily="34" charset="0"/>
              </a:rPr>
              <a:t>               	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направлениями бюджетной политики на 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 период 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годов 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endPara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b="1" i="1" dirty="0" smtClean="0"/>
              <a:t>1</a:t>
            </a:r>
            <a:r>
              <a:rPr lang="ru-RU" altLang="ru-RU" b="1" i="1" dirty="0"/>
              <a:t>. </a:t>
            </a:r>
            <a:r>
              <a:rPr lang="ru-RU" altLang="ru-RU" sz="2000" b="1" i="1" dirty="0"/>
              <a:t>Повышение эффективности бюджетных расходов. </a:t>
            </a:r>
            <a:endParaRPr lang="ru-RU" altLang="ru-RU" sz="2000" b="1" i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2000" b="1" i="1" dirty="0" smtClean="0"/>
              <a:t>2. </a:t>
            </a:r>
            <a:r>
              <a:rPr lang="ru-RU" altLang="ru-RU" sz="2000" b="1" i="1" dirty="0"/>
              <a:t>Финансовое обеспечение реализации приоритетных для Зуевского района задач</a:t>
            </a:r>
            <a:r>
              <a:rPr lang="ru-RU" altLang="ru-RU" sz="2000" b="1" i="1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2000" b="1" i="1" dirty="0" smtClean="0"/>
              <a:t>3. </a:t>
            </a:r>
            <a:r>
              <a:rPr lang="ru-RU" altLang="ru-RU" sz="2000" b="1" i="1" dirty="0"/>
              <a:t>Обеспечение сбалансированности и устойчивости  бюджета Зуевского района.</a:t>
            </a:r>
            <a:r>
              <a:rPr lang="en-US" altLang="ru-RU" sz="2000" b="1" i="1" dirty="0"/>
              <a:t> </a:t>
            </a:r>
            <a:endParaRPr lang="ru-RU" altLang="ru-RU" sz="2000" b="1" i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altLang="ru-RU" sz="2000" b="1" i="1" dirty="0" smtClean="0"/>
              <a:t>4</a:t>
            </a:r>
            <a:r>
              <a:rPr lang="ru-RU" altLang="ru-RU" sz="2000" b="1" i="1" dirty="0"/>
              <a:t>. Обеспечение открытости и прозрачности бюджетного процесса.</a:t>
            </a:r>
            <a:r>
              <a:rPr lang="en-US" altLang="ru-RU" sz="2000" b="1" i="1" dirty="0"/>
              <a:t> </a:t>
            </a:r>
            <a:endParaRPr lang="ru-RU" altLang="ru-RU" sz="2000" b="1" i="1" dirty="0" smtClean="0"/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ru-RU" sz="2000" b="1" kern="0" dirty="0">
              <a:latin typeface="+mn-lt"/>
            </a:endParaRPr>
          </a:p>
          <a:p>
            <a:pPr>
              <a:defRPr/>
            </a:pPr>
            <a:r>
              <a:rPr lang="ru-RU" sz="2000" b="1" kern="0" dirty="0">
                <a:latin typeface="+mn-lt"/>
              </a:rPr>
              <a:t>	</a:t>
            </a: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62000" y="240597"/>
            <a:ext cx="7403758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</a:rPr>
              <a:t>Основные направления </a:t>
            </a:r>
            <a:br>
              <a:rPr lang="ru-RU" alt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</a:rPr>
            </a:br>
            <a:r>
              <a:rPr lang="ru-RU" alt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</a:rPr>
              <a:t> бюджетной и налоговой </a:t>
            </a:r>
            <a:r>
              <a:rPr lang="ru-RU" alt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</a:rPr>
              <a:t>политики</a:t>
            </a: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189987"/>
            <a:ext cx="7543800" cy="89790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b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Зуевский муниципальный район </a:t>
            </a:r>
            <a:b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Кировской области на 2023 год и на плановый период </a:t>
            </a:r>
            <a:b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и 2025 годов</a:t>
            </a:r>
            <a:endParaRPr lang="en-US" alt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5010" y="1329961"/>
            <a:ext cx="8943889" cy="5842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14 программ на 2023 год по четырем направлениям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766 977,70 тыс. рублей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i="1" dirty="0" smtClean="0">
              <a:solidFill>
                <a:schemeClr val="tx2"/>
              </a:solidFill>
              <a:latin typeface="Century" panose="020406040505050203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i="1" dirty="0" smtClean="0">
              <a:solidFill>
                <a:schemeClr val="tx2"/>
              </a:solidFill>
              <a:latin typeface="Century" panose="020406040505050203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ru-RU" i="1" dirty="0" smtClean="0">
              <a:solidFill>
                <a:schemeClr val="tx2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4452542"/>
              </p:ext>
            </p:extLst>
          </p:nvPr>
        </p:nvGraphicFramePr>
        <p:xfrm>
          <a:off x="-76200" y="1828800"/>
          <a:ext cx="5105400" cy="501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373" name="TextBox 4"/>
          <p:cNvSpPr txBox="1">
            <a:spLocks noChangeArrowheads="1"/>
          </p:cNvSpPr>
          <p:nvPr/>
        </p:nvSpPr>
        <p:spPr bwMode="auto">
          <a:xfrm>
            <a:off x="4876796" y="3232813"/>
            <a:ext cx="4178297" cy="2308324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Arial" panose="020B0604020202020204" pitchFamily="34" charset="0"/>
              </a:rPr>
              <a:t>Социальная направленность: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2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образования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2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туризма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2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 молодежью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2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развитие </a:t>
            </a:r>
            <a:r>
              <a:rPr lang="ru-RU" altLang="ru-RU" sz="12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сельских территорий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2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детей-сирот и детей, оставшихся без попечения родителей, лиц из числа детей-сирот и детей, оставшихся без попечения родителей, детей, попавших в сложную жизненную </a:t>
            </a:r>
            <a:r>
              <a:rPr lang="ru-RU" altLang="ru-RU" sz="1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ситуацию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Переселение граждан из аварийного жилищного </a:t>
            </a:r>
            <a:r>
              <a:rPr lang="ru-RU" altLang="ru-RU" sz="1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  <a:endParaRPr lang="ru-RU" altLang="ru-RU" sz="1200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4" name="TextBox 5"/>
          <p:cNvSpPr txBox="1">
            <a:spLocks noChangeArrowheads="1"/>
          </p:cNvSpPr>
          <p:nvPr/>
        </p:nvSpPr>
        <p:spPr bwMode="auto">
          <a:xfrm>
            <a:off x="4876797" y="1743796"/>
            <a:ext cx="4178300" cy="892552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Arial" panose="020B0604020202020204" pitchFamily="34" charset="0"/>
              </a:rPr>
              <a:t>Программы общего характера: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000" b="1" i="1" dirty="0">
                <a:solidFill>
                  <a:schemeClr val="bg1"/>
                </a:solidFill>
                <a:latin typeface="Arial" panose="020B0604020202020204" pitchFamily="34" charset="0"/>
              </a:rPr>
              <a:t>Развитие местного самоуправления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000" b="1" i="1" dirty="0">
                <a:solidFill>
                  <a:schemeClr val="bg1"/>
                </a:solidFill>
                <a:latin typeface="Arial" panose="020B0604020202020204" pitchFamily="34" charset="0"/>
              </a:rPr>
              <a:t>Управление имуществом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000" b="1" i="1" dirty="0">
                <a:solidFill>
                  <a:schemeClr val="bg1"/>
                </a:solidFill>
                <a:latin typeface="Arial" panose="020B0604020202020204" pitchFamily="34" charset="0"/>
              </a:rPr>
              <a:t>Управление муниципальными финансами и регулирование межбюджетных отношений</a:t>
            </a:r>
          </a:p>
        </p:txBody>
      </p:sp>
      <p:sp>
        <p:nvSpPr>
          <p:cNvPr id="58375" name="TextBox 6"/>
          <p:cNvSpPr txBox="1">
            <a:spLocks noChangeArrowheads="1"/>
          </p:cNvSpPr>
          <p:nvPr/>
        </p:nvSpPr>
        <p:spPr bwMode="auto">
          <a:xfrm>
            <a:off x="4876797" y="5559111"/>
            <a:ext cx="4178298" cy="1369606"/>
          </a:xfrm>
          <a:prstGeom prst="rect">
            <a:avLst/>
          </a:prstGeom>
          <a:solidFill>
            <a:srgbClr val="00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b="1" dirty="0">
                <a:solidFill>
                  <a:schemeClr val="bg1"/>
                </a:solidFill>
                <a:latin typeface="Arial" panose="020B0604020202020204" pitchFamily="34" charset="0"/>
              </a:rPr>
              <a:t>Поддержка отраслей экономики: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транспортной инфраструктуры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altLang="ru-RU" sz="1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жилищно-коммунальной инфраструктуры</a:t>
            </a:r>
            <a:r>
              <a:rPr lang="ru-RU" altLang="ru-RU" sz="1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повышение энергетической </a:t>
            </a:r>
            <a:r>
              <a:rPr lang="ru-RU" altLang="ru-RU" sz="1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и охрана окружающей среды</a:t>
            </a:r>
            <a:endParaRPr lang="ru-RU" altLang="ru-RU" sz="1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altLang="ru-RU" sz="1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малого и среднего </a:t>
            </a:r>
            <a:r>
              <a:rPr lang="ru-RU" altLang="ru-RU" sz="1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</a:p>
        </p:txBody>
      </p:sp>
      <p:sp>
        <p:nvSpPr>
          <p:cNvPr id="58376" name="TextBox 7"/>
          <p:cNvSpPr txBox="1">
            <a:spLocks noChangeArrowheads="1"/>
          </p:cNvSpPr>
          <p:nvPr/>
        </p:nvSpPr>
        <p:spPr bwMode="auto">
          <a:xfrm>
            <a:off x="4876797" y="2606256"/>
            <a:ext cx="4178299" cy="630942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b="1" dirty="0">
                <a:solidFill>
                  <a:schemeClr val="bg1"/>
                </a:solidFill>
                <a:latin typeface="Arial" panose="020B0604020202020204" pitchFamily="34" charset="0"/>
              </a:rPr>
              <a:t>Обеспечение безопасных условий жизнедеятельности: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жизнедеятельности населения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54819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17"/>
            <a:ext cx="8991600" cy="9906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Расходы на реализацию муниципальных программ Зуевского района в 20</a:t>
            </a:r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r>
              <a:rPr lang="ru-RU" sz="2800" b="1" dirty="0" smtClean="0">
                <a:solidFill>
                  <a:schemeClr val="tx1"/>
                </a:solidFill>
              </a:rPr>
              <a:t>3-2025 годах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 bwMode="auto">
          <a:xfrm>
            <a:off x="414779" y="990600"/>
            <a:ext cx="4800600" cy="484632"/>
          </a:xfrm>
          <a:prstGeom prst="homePlat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16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Социальная направленность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8151900"/>
              </p:ext>
            </p:extLst>
          </p:nvPr>
        </p:nvGraphicFramePr>
        <p:xfrm>
          <a:off x="381001" y="1524001"/>
          <a:ext cx="8305800" cy="5274722"/>
        </p:xfrm>
        <a:graphic>
          <a:graphicData uri="http://schemas.openxmlformats.org/drawingml/2006/table">
            <a:tbl>
              <a:tblPr/>
              <a:tblGrid>
                <a:gridCol w="4379422"/>
                <a:gridCol w="939204"/>
                <a:gridCol w="1020010"/>
                <a:gridCol w="976563"/>
                <a:gridCol w="990601"/>
              </a:tblGrid>
              <a:tr h="52372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Наименование МП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AAC9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(ОЦЕНКА)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AAC9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2023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AAC9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2024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AAC9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2025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AAC91"/>
                    </a:solidFill>
                  </a:tcPr>
                </a:tc>
              </a:tr>
              <a:tr h="45335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Развитие образования Зуевского района Кировской области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3D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308877,48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3D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310809,32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3D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299018,10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3D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300406,62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3DC"/>
                    </a:solidFill>
                  </a:tcPr>
                </a:tc>
              </a:tr>
              <a:tr h="45335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Развитие культуры и туризма в Зуевском районе Кировской области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151890,83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83799,78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75309,06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70255,58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E"/>
                    </a:solidFill>
                  </a:tcPr>
                </a:tc>
              </a:tr>
              <a:tr h="45335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Организация работы с молодежью в Зуевском районе Кировской области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3D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758,14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3D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1907,32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3D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1944,81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3D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1933,13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3DC"/>
                    </a:solidFill>
                  </a:tcPr>
                </a:tc>
              </a:tr>
              <a:tr h="45335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Развитие физической культуры и спорта в Зуевском районе Кировской области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10574,84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10440,67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10165,27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10842,33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E"/>
                    </a:solidFill>
                  </a:tcPr>
                </a:tc>
              </a:tr>
              <a:tr h="9688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Переселение граждан, проживающих на территории муниципального образования Зуевский муниципальный район Кировской области, из аварийного жилищного фонда, признанного непригодным для проживания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136184,03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123490,50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E"/>
                    </a:solidFill>
                  </a:tcPr>
                </a:tc>
              </a:tr>
              <a:tr h="45335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Комплексное развитие сельских территорий Зуевского района Кировской области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3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210224,29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3D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83895,40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3D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3D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3DC"/>
                    </a:solidFill>
                  </a:tcPr>
                </a:tc>
              </a:tr>
              <a:tr h="96886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Социальная поддержка детей-сирот и детей, оставшихся без попечения родителей, лиц из числа детей-сирот и детей, оставшихся без попечения родителей, детей, попавших в сложную жизненную ситуацию в Зуевском районе Кировской области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8105,80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8001,00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7292,00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8710,10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E"/>
                    </a:solidFill>
                  </a:tcPr>
                </a:tc>
              </a:tr>
              <a:tr h="45335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ВСЕГО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3D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826615,41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3D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622343,99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3D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393729,24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3D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392147,76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3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79981" y="0"/>
            <a:ext cx="8184037" cy="1066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Расходы на реализацию муниципальных программ Зуевского района в 2023-2025 годах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 bwMode="auto">
          <a:xfrm>
            <a:off x="381000" y="1088581"/>
            <a:ext cx="5124450" cy="48463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Общего характера: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8638140"/>
              </p:ext>
            </p:extLst>
          </p:nvPr>
        </p:nvGraphicFramePr>
        <p:xfrm>
          <a:off x="381000" y="1573213"/>
          <a:ext cx="8534400" cy="29344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72000"/>
                <a:gridCol w="969818"/>
                <a:gridCol w="1087582"/>
                <a:gridCol w="1018309"/>
                <a:gridCol w="886691"/>
              </a:tblGrid>
              <a:tr h="4084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МП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</a:t>
                      </a:r>
                      <a:r>
                        <a:rPr lang="ru-RU" sz="1050" dirty="0" smtClean="0"/>
                        <a:t>(оценка)</a:t>
                      </a:r>
                      <a:endParaRPr lang="ru-RU" sz="105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</a:t>
                      </a:r>
                      <a:endParaRPr lang="ru-RU" sz="1400" dirty="0"/>
                    </a:p>
                  </a:txBody>
                  <a:tcPr marT="45721" marB="45721"/>
                </a:tc>
              </a:tr>
              <a:tr h="7315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Развитие местного самоуправления в муниципальном образовании</a:t>
                      </a:r>
                      <a:r>
                        <a:rPr lang="ru-RU" sz="1400" baseline="0" dirty="0" smtClean="0"/>
                        <a:t> Зуевский муниципальный район Кировской области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39863,29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42693,52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37673,14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38113,98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</a:tr>
              <a:tr h="7315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Управление имуществом муниципального образования Зуевский муниципальный район Кировской области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4910,78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5139,54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674,54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1001,54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</a:tr>
              <a:tr h="51820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Управление муниципальными финансами и регулирование межбюджетных отношений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28327,77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29716,81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34438,23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38507,45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</a:tr>
              <a:tr h="488278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73101,84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77549,87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72785,91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77622,97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</a:tr>
            </a:tbl>
          </a:graphicData>
        </a:graphic>
      </p:graphicFrame>
      <p:sp>
        <p:nvSpPr>
          <p:cNvPr id="5" name="Пятиугольник 4"/>
          <p:cNvSpPr/>
          <p:nvPr/>
        </p:nvSpPr>
        <p:spPr bwMode="auto">
          <a:xfrm>
            <a:off x="381000" y="4849368"/>
            <a:ext cx="7010400" cy="48463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ru-RU" sz="1800" b="1" dirty="0">
                <a:solidFill>
                  <a:schemeClr val="bg1"/>
                </a:solidFill>
              </a:rPr>
              <a:t>Обеспечение безопасных условий жизнедеятельности:</a:t>
            </a:r>
          </a:p>
          <a:p>
            <a:pPr algn="ctr" eaLnBrk="1" hangingPunct="1">
              <a:defRPr/>
            </a:pPr>
            <a:endParaRPr lang="ru-RU" sz="18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0721824"/>
              </p:ext>
            </p:extLst>
          </p:nvPr>
        </p:nvGraphicFramePr>
        <p:xfrm>
          <a:off x="381000" y="5334000"/>
          <a:ext cx="8534400" cy="11734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72001"/>
                <a:gridCol w="969818"/>
                <a:gridCol w="1087581"/>
                <a:gridCol w="1018309"/>
                <a:gridCol w="886691"/>
              </a:tblGrid>
              <a:tr h="45725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МП</a:t>
                      </a:r>
                      <a:endParaRPr lang="ru-RU" sz="1400" dirty="0"/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</a:t>
                      </a:r>
                    </a:p>
                    <a:p>
                      <a:pPr algn="ctr"/>
                      <a:r>
                        <a:rPr lang="ru-RU" sz="1200" dirty="0" smtClean="0"/>
                        <a:t>(оценка)</a:t>
                      </a:r>
                      <a:endParaRPr lang="ru-RU" sz="1200" dirty="0"/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</a:t>
                      </a:r>
                      <a:endParaRPr lang="ru-RU" sz="1400" dirty="0"/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</a:t>
                      </a:r>
                      <a:endParaRPr lang="ru-RU" sz="1400" dirty="0"/>
                    </a:p>
                  </a:txBody>
                  <a:tcPr marT="45736" marB="45736"/>
                </a:tc>
              </a:tr>
              <a:tr h="6857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Обеспечение безопасности и жизнедеятельности населения Зуевского района Кировской области</a:t>
                      </a:r>
                      <a:endParaRPr lang="ru-RU" sz="1400" dirty="0"/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5231,22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4189,77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3806,62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3913,15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6" marB="4573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1" y="228600"/>
            <a:ext cx="8229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Расходы на реализацию муниципальных программ Зуевского района 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в 2023-2025 годах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 bwMode="auto">
          <a:xfrm>
            <a:off x="838200" y="1773025"/>
            <a:ext cx="6400800" cy="609600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Поддержка отраслей экономики: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0171444"/>
              </p:ext>
            </p:extLst>
          </p:nvPr>
        </p:nvGraphicFramePr>
        <p:xfrm>
          <a:off x="304800" y="2438400"/>
          <a:ext cx="8458201" cy="33145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89577"/>
                <a:gridCol w="1164170"/>
                <a:gridCol w="987396"/>
                <a:gridCol w="1043478"/>
                <a:gridCol w="1073580"/>
              </a:tblGrid>
              <a:tr h="3048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МП</a:t>
                      </a:r>
                      <a:endParaRPr lang="ru-RU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(оценка)</a:t>
                      </a:r>
                      <a:endParaRPr lang="ru-RU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</a:t>
                      </a:r>
                      <a:endParaRPr lang="ru-RU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</a:t>
                      </a:r>
                      <a:endParaRPr lang="ru-RU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</a:t>
                      </a:r>
                      <a:endParaRPr lang="ru-RU" sz="1400" dirty="0"/>
                    </a:p>
                  </a:txBody>
                  <a:tcPr marT="45725" marB="45725"/>
                </a:tc>
              </a:tr>
              <a:tr h="5569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Развитие жилищно-коммунальной инфраструктуры, повышение энергоэффективности и охрана окружающей среды по Зуевскому району</a:t>
                      </a:r>
                      <a:endParaRPr lang="ru-RU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18650,42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25009,52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11777,54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13144,48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/>
                </a:tc>
              </a:tr>
              <a:tr h="5569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Развитие транспортной инфраструктуры Зуевского района</a:t>
                      </a:r>
                      <a:endParaRPr lang="ru-RU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67640,32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37874,55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40025,29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38937,10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Поддержка и развитие малого и среднего предпринимательства в Зуевском районе Кировской</a:t>
                      </a:r>
                      <a:r>
                        <a:rPr lang="ru-RU" sz="1400" baseline="0" dirty="0" smtClean="0"/>
                        <a:t> области </a:t>
                      </a:r>
                      <a:endParaRPr lang="ru-RU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/>
                </a:tc>
              </a:tr>
              <a:tr h="556992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86300,74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62894,07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51812,83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52091,58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0051" y="159988"/>
            <a:ext cx="8229600" cy="87276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</a:rPr>
              <a:t>Национальные ПРОЕКТЫ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 bwMode="auto">
          <a:xfrm>
            <a:off x="342899" y="1314684"/>
            <a:ext cx="8458201" cy="741575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Национальные проекты, </a:t>
            </a:r>
          </a:p>
          <a:p>
            <a:pPr algn="ctr" eaLnBrk="1" hangingPunct="1">
              <a:defRPr/>
            </a:pPr>
            <a:r>
              <a:rPr lang="ru-RU" sz="20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реализуемые на территории Зуевского района</a:t>
            </a:r>
            <a:endParaRPr lang="ru-RU" sz="20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7099028"/>
              </p:ext>
            </p:extLst>
          </p:nvPr>
        </p:nvGraphicFramePr>
        <p:xfrm>
          <a:off x="604683" y="2056259"/>
          <a:ext cx="7924800" cy="4754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51021"/>
                <a:gridCol w="2073779"/>
              </a:tblGrid>
              <a:tr h="3048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Национальный проект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2023 </a:t>
                      </a:r>
                    </a:p>
                    <a:p>
                      <a:pPr algn="ctr"/>
                      <a:r>
                        <a:rPr lang="ru-RU" sz="1600" dirty="0" err="1" smtClean="0">
                          <a:solidFill>
                            <a:schemeClr val="bg1"/>
                          </a:solidFill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/>
                </a:tc>
              </a:tr>
              <a:tr h="55699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«КУЛЬТУРА»</a:t>
                      </a:r>
                    </a:p>
                    <a:p>
                      <a:r>
                        <a:rPr lang="ru-RU" sz="1400" dirty="0" smtClean="0"/>
                        <a:t>В</a:t>
                      </a:r>
                      <a:r>
                        <a:rPr lang="ru-RU" sz="1400" baseline="0" dirty="0" smtClean="0"/>
                        <a:t> РАМКАХ РЕАЛИЗАЦИИ ФЕДЕРАЛЬНОГО ПРОЕКТА «Культурная среда» </a:t>
                      </a:r>
                    </a:p>
                    <a:p>
                      <a:r>
                        <a:rPr lang="ru-RU" sz="1400" baseline="0" dirty="0" smtClean="0"/>
                        <a:t>- Изготовление ПСД на реконструкцию здания ДШИ </a:t>
                      </a:r>
                      <a:r>
                        <a:rPr lang="ru-RU" sz="1400" baseline="0" dirty="0" err="1" smtClean="0"/>
                        <a:t>г.Зуевка</a:t>
                      </a:r>
                      <a:endParaRPr lang="ru-RU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4727,30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/>
                </a:tc>
              </a:tr>
              <a:tr h="556992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«ОБРАЗОВАНИЕ»</a:t>
                      </a:r>
                    </a:p>
                    <a:p>
                      <a:r>
                        <a:rPr lang="ru-RU" sz="1400" b="0" dirty="0" smtClean="0"/>
                        <a:t>В</a:t>
                      </a:r>
                      <a:r>
                        <a:rPr lang="ru-RU" sz="1400" b="0" baseline="0" dirty="0" smtClean="0"/>
                        <a:t> РАМКАХ РЕАЛИЗАЦИИ ФЕДЕРАЛЬНОГО ПРОЕКТА «Современная школа»</a:t>
                      </a:r>
                    </a:p>
                    <a:p>
                      <a:r>
                        <a:rPr lang="ru-RU" sz="1400" b="0" baseline="0" dirty="0" smtClean="0"/>
                        <a:t>- Приобретение оборудования для образовательных центров «Точка роста»</a:t>
                      </a:r>
                      <a:endParaRPr lang="ru-RU" sz="1400" b="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909,30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/>
                </a:tc>
              </a:tr>
              <a:tr h="55699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«ЖИЛЬЕ И ГОРОДСКАЯ СРЕДА»</a:t>
                      </a:r>
                    </a:p>
                    <a:p>
                      <a:r>
                        <a:rPr lang="ru-RU" sz="1400" b="0" dirty="0" smtClean="0"/>
                        <a:t>В РАМКАХ РЕАЛИЗАЦИИ ФЕДЕРАЛЬНОГО ПРОЕКТА «Обеспечение</a:t>
                      </a:r>
                      <a:r>
                        <a:rPr lang="ru-RU" sz="1400" b="0" baseline="0" dirty="0" smtClean="0"/>
                        <a:t> устойчивого сокращения непригодного для проживания жилищного фонда»</a:t>
                      </a:r>
                    </a:p>
                    <a:p>
                      <a:r>
                        <a:rPr lang="ru-RU" sz="1400" b="0" baseline="0" dirty="0" smtClean="0"/>
                        <a:t>- Мероприятия по переселению из аварийного жилищного фонда многоквартирных домов, признанного непригодным для проживания</a:t>
                      </a:r>
                      <a:endParaRPr lang="ru-RU" sz="1400" b="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123490,50</a:t>
                      </a:r>
                    </a:p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178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49379"/>
            <a:ext cx="6667500" cy="693737"/>
          </a:xfrm>
          <a:effectLst>
            <a:outerShdw dist="17961" dir="2700000" algn="ctr" rotWithShape="0">
              <a:schemeClr val="bg2"/>
            </a:outerShdw>
          </a:effectLst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Дефицит бюджета</a:t>
            </a:r>
            <a:b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2023 году</a:t>
            </a:r>
            <a:endParaRPr lang="en-US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2226" name="Picture 2" descr="https://forexdengi.com/attachment.php?attachmentid=2768835&amp;d=15596418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90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30169083"/>
              </p:ext>
            </p:extLst>
          </p:nvPr>
        </p:nvGraphicFramePr>
        <p:xfrm>
          <a:off x="0" y="1295400"/>
          <a:ext cx="9067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8853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3254661"/>
              </p:ext>
            </p:extLst>
          </p:nvPr>
        </p:nvGraphicFramePr>
        <p:xfrm>
          <a:off x="304800" y="1779259"/>
          <a:ext cx="8528115" cy="4567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290"/>
                <a:gridCol w="6177310"/>
                <a:gridCol w="1822515"/>
              </a:tblGrid>
              <a:tr h="64800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(тыс.рублей)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1" marB="45701"/>
                </a:tc>
              </a:tr>
              <a:tr h="132690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</a:t>
                      </a:r>
                      <a:endParaRPr lang="ru-RU" sz="1800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Разница между полученными и погашенными кредитами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кредитных организаций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Получение кредитов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Погашение кредитов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1" marB="45701"/>
                </a:tc>
              </a:tr>
              <a:tr h="15737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2.</a:t>
                      </a:r>
                      <a:endParaRPr lang="ru-RU" sz="1800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Разница между полученными и погашенными бюджетными кредитами от других бюджетов бюджетной системы Российской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Федерации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Получение кредитов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Погашение кредитов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19734,00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-19734,00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1" marB="45701"/>
                </a:tc>
              </a:tr>
              <a:tr h="88269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3.</a:t>
                      </a:r>
                      <a:endParaRPr lang="ru-RU" sz="1800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Изменение остатков средств на счетах по учету средств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бюджета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8000,0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1" marB="45701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57200" y="34413"/>
            <a:ext cx="778636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</a:t>
            </a:r>
            <a:br>
              <a:rPr lang="ru-RU" alt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дефицита бюджета</a:t>
            </a:r>
            <a:endParaRPr lang="ru-RU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6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21527777"/>
              </p:ext>
            </p:extLst>
          </p:nvPr>
        </p:nvGraphicFramePr>
        <p:xfrm>
          <a:off x="25400" y="990600"/>
          <a:ext cx="4546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55375860"/>
              </p:ext>
            </p:extLst>
          </p:nvPr>
        </p:nvGraphicFramePr>
        <p:xfrm>
          <a:off x="4800600" y="1143000"/>
          <a:ext cx="406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3400" y="304800"/>
            <a:ext cx="770634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4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304800"/>
            <a:ext cx="75438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Условно-утверждаемые расходы бюджета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00" y="533400"/>
            <a:ext cx="8915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184.1 Бюджетного кодекса Российской Федерации 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условно утверждаемых (утвержденных) расходов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утверждения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 очередной финансовый год и плановый период </a:t>
            </a:r>
          </a:p>
          <a:p>
            <a:pPr marL="285750" indent="-285750" algn="ctr" eaLnBrk="1" hangingPunct="1">
              <a:buFont typeface="Wingdings" panose="05000000000000000000" pitchFamily="2" charset="2"/>
              <a:buChar char="q"/>
              <a:defRPr/>
            </a:pPr>
            <a:r>
              <a:rPr lang="ru-RU" sz="1200" b="1" dirty="0">
                <a:latin typeface="+mn-lt"/>
              </a:rPr>
              <a:t>на первый год планового периода в объеме </a:t>
            </a:r>
            <a:r>
              <a:rPr lang="ru-RU" sz="1200" b="1" i="1" u="sng" dirty="0">
                <a:latin typeface="+mn-lt"/>
              </a:rPr>
              <a:t>не менее </a:t>
            </a:r>
            <a:r>
              <a:rPr lang="ru-RU" sz="1800" b="1" i="1" u="sng" dirty="0">
                <a:latin typeface="+mn-lt"/>
              </a:rPr>
              <a:t>2,5 </a:t>
            </a:r>
            <a:r>
              <a:rPr lang="ru-RU" sz="1600" b="1" i="1" u="sng" dirty="0">
                <a:latin typeface="+mn-lt"/>
              </a:rPr>
              <a:t>процента </a:t>
            </a:r>
            <a:r>
              <a:rPr lang="ru-RU" sz="1200" b="1" i="1" u="sng" dirty="0">
                <a:latin typeface="+mn-lt"/>
              </a:rPr>
              <a:t>общего объема расходов бюджета </a:t>
            </a:r>
            <a:r>
              <a:rPr lang="ru-RU" sz="1200" b="1" dirty="0">
                <a:latin typeface="+mn-lt"/>
              </a:rPr>
              <a:t>(без учета расходов бюджета, предусмотренных за счет межбюджетных трансфертов из других бюджетов бюджетной системы Российской Федерации, имеющих целевое назначение), </a:t>
            </a:r>
          </a:p>
          <a:p>
            <a:pPr marL="285750" indent="-285750" algn="ctr" eaLnBrk="1" hangingPunct="1">
              <a:buFont typeface="Wingdings" panose="05000000000000000000" pitchFamily="2" charset="2"/>
              <a:buChar char="q"/>
              <a:defRPr/>
            </a:pPr>
            <a:r>
              <a:rPr lang="ru-RU" sz="1200" b="1" dirty="0">
                <a:latin typeface="+mn-lt"/>
              </a:rPr>
              <a:t>на второй год планового периода </a:t>
            </a:r>
            <a:r>
              <a:rPr lang="ru-RU" sz="1200" b="1" i="1" u="sng" dirty="0">
                <a:latin typeface="+mn-lt"/>
              </a:rPr>
              <a:t>в объеме не менее </a:t>
            </a:r>
            <a:r>
              <a:rPr lang="ru-RU" sz="1800" b="1" i="1" u="sng" dirty="0">
                <a:latin typeface="+mn-lt"/>
              </a:rPr>
              <a:t>5</a:t>
            </a:r>
            <a:r>
              <a:rPr lang="ru-RU" sz="1400" b="1" i="1" u="sng" dirty="0">
                <a:latin typeface="+mn-lt"/>
              </a:rPr>
              <a:t> процентов</a:t>
            </a:r>
            <a:r>
              <a:rPr lang="ru-RU" sz="1200" b="1" i="1" u="sng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1200" b="1" i="1" u="sng" dirty="0">
                <a:latin typeface="+mn-lt"/>
              </a:rPr>
              <a:t>общего объема расходов бюджета </a:t>
            </a:r>
            <a:r>
              <a:rPr lang="ru-RU" sz="1200" b="1" dirty="0">
                <a:latin typeface="+mn-lt"/>
              </a:rPr>
              <a:t>(без учета расходов бюджета, предусмотренных за счет межбюджетных трансфертов из других бюджетов бюджетной системы Российской Федерации, имеющих целевое назначение);</a:t>
            </a:r>
          </a:p>
        </p:txBody>
      </p:sp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66935103"/>
              </p:ext>
            </p:extLst>
          </p:nvPr>
        </p:nvGraphicFramePr>
        <p:xfrm>
          <a:off x="304800" y="2657059"/>
          <a:ext cx="8636000" cy="4050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4558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693" y="1050496"/>
            <a:ext cx="7948613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Box 4"/>
          <p:cNvSpPr txBox="1">
            <a:spLocks noChangeArrowheads="1"/>
          </p:cNvSpPr>
          <p:nvPr/>
        </p:nvSpPr>
        <p:spPr bwMode="auto">
          <a:xfrm>
            <a:off x="1104900" y="88900"/>
            <a:ext cx="716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«Бюджет для граждан» подготовлен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Управлением финансов Зуевского района</a:t>
            </a:r>
          </a:p>
        </p:txBody>
      </p:sp>
      <p:sp>
        <p:nvSpPr>
          <p:cNvPr id="73732" name="TextBox 5"/>
          <p:cNvSpPr txBox="1">
            <a:spLocks noChangeArrowheads="1"/>
          </p:cNvSpPr>
          <p:nvPr/>
        </p:nvSpPr>
        <p:spPr bwMode="auto">
          <a:xfrm>
            <a:off x="1938981" y="4191000"/>
            <a:ext cx="510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г. Зуевка, улица Опалева, 65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Тел. (83337) 2-55-02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latin typeface="Arial" panose="020B0604020202020204" pitchFamily="34" charset="0"/>
            </a:endParaRPr>
          </a:p>
        </p:txBody>
      </p:sp>
      <p:sp>
        <p:nvSpPr>
          <p:cNvPr id="73733" name="Прямоугольник 6"/>
          <p:cNvSpPr>
            <a:spLocks noChangeArrowheads="1"/>
          </p:cNvSpPr>
          <p:nvPr/>
        </p:nvSpPr>
        <p:spPr bwMode="auto">
          <a:xfrm>
            <a:off x="2457449" y="6172200"/>
            <a:ext cx="422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dirty="0" err="1">
                <a:latin typeface="Arial" panose="020B0604020202020204" pitchFamily="34" charset="0"/>
              </a:rPr>
              <a:t>fo</a:t>
            </a:r>
            <a:r>
              <a:rPr lang="ru-RU" altLang="ru-RU" sz="2400" dirty="0">
                <a:latin typeface="Arial" panose="020B0604020202020204" pitchFamily="34" charset="0"/>
              </a:rPr>
              <a:t>09</a:t>
            </a:r>
            <a:r>
              <a:rPr lang="en-US" altLang="ru-RU" sz="2400" dirty="0">
                <a:latin typeface="Arial" panose="020B0604020202020204" pitchFamily="34" charset="0"/>
              </a:rPr>
              <a:t>@depfin.kirov.ru</a:t>
            </a:r>
            <a:endParaRPr lang="ru-RU" altLang="ru-RU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5194" y="1"/>
            <a:ext cx="8991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just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ru-RU" sz="1600" kern="0" dirty="0">
              <a:latin typeface="+mn-lt"/>
            </a:endParaRPr>
          </a:p>
          <a:p>
            <a:pPr>
              <a:defRPr/>
            </a:pPr>
            <a:r>
              <a:rPr lang="ru-RU" sz="1200" dirty="0"/>
              <a:t>	</a:t>
            </a:r>
          </a:p>
          <a:p>
            <a:pPr>
              <a:defRPr/>
            </a:pPr>
            <a:endParaRPr lang="ru-RU" sz="1200" u="sng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200" dirty="0">
                <a:cs typeface="Arial" panose="020B0604020202020204" pitchFamily="34" charset="0"/>
              </a:rPr>
              <a:t>               	</a:t>
            </a:r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направлениями налоговой политики на </a:t>
            </a:r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 на плановый период </a:t>
            </a:r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годов  </a:t>
            </a:r>
            <a:r>
              <a:rPr lang="ru-RU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endParaRPr lang="ru-RU" sz="1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r>
              <a:rPr lang="ru-RU" sz="1200" b="1" i="1" dirty="0" smtClean="0"/>
              <a:t>Развитие доходной базы бюджета за счет наращивания стабильных источников и мобилизации имеющихся резервов.</a:t>
            </a:r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endParaRPr lang="ru-RU" sz="1200" b="1" i="1" dirty="0"/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r>
              <a:rPr lang="ru-RU" sz="1200" b="1" i="1" dirty="0" smtClean="0"/>
              <a:t>Укрепление и развитие налогового потенциала Зуевского района , обеспечение роста доходов консолидированного бюджета района.</a:t>
            </a:r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endParaRPr lang="ru-RU" sz="1200" b="1" i="1" dirty="0"/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r>
              <a:rPr lang="ru-RU" sz="1200" b="1" i="1" dirty="0" smtClean="0"/>
              <a:t>Организация мероприятий, направленных на выполнение поступлений запланированных в бюджетах муниципальных образований налоговых и неналоговых доходов.</a:t>
            </a:r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r>
              <a:rPr lang="ru-RU" sz="1200" dirty="0" smtClean="0"/>
              <a:t>Осуществление </a:t>
            </a:r>
            <a:r>
              <a:rPr lang="ru-RU" sz="1200" dirty="0"/>
              <a:t>контроля за перечислением налогоплательщиками в бюджетную систему Российской Федерации налоговых и неналоговых </a:t>
            </a:r>
            <a:r>
              <a:rPr lang="ru-RU" sz="1200" dirty="0" smtClean="0"/>
              <a:t>платежей.</a:t>
            </a:r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endParaRPr lang="ru-RU" sz="1200" b="1" i="1" dirty="0" smtClean="0"/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endParaRPr lang="ru-RU" sz="1200" b="1" i="1" dirty="0"/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r>
              <a:rPr lang="ru-RU" sz="1200" b="1" i="1" dirty="0" smtClean="0"/>
              <a:t>Обеспечение сбалансированности бюджета в рамках принятых обязательств в соответствии с заключенным с министерством финансов Кировской области соглашением, включая применение мер, направленных на ограничение дефицита и уровня муниципального долга.</a:t>
            </a:r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endParaRPr lang="ru-RU" sz="1200" b="1" i="1" dirty="0" smtClean="0"/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r>
              <a:rPr lang="ru-RU" sz="1200" b="1" i="1" dirty="0" smtClean="0"/>
              <a:t>Совершенствование администрирования доходов и взаимодействия органов местного самоуправления Зуевского района с территориальными органами федеральных и региональных органов исполнительной власти, по выполнению мероприятий, направленных на повышение собираемости доходов и укрепление налоговой дисциплины налогоплательщиков.</a:t>
            </a:r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endParaRPr lang="ru-RU" sz="1200" b="1" i="1" dirty="0" smtClean="0"/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r>
              <a:rPr lang="ru-RU" sz="1200" b="1" i="1" dirty="0" smtClean="0"/>
              <a:t>Организация работы по проведению мероприятий по легализации оплаты труда и обеспечению полноты поступления в бюджет Зуевского района налога на доходы физических лиц.</a:t>
            </a:r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endParaRPr lang="ru-RU" sz="1200" b="1" i="1" dirty="0" smtClean="0"/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r>
              <a:rPr lang="ru-RU" sz="1200" b="1" i="1" dirty="0" smtClean="0"/>
              <a:t>Реализация мер, направленных на вовлечение граждан в предпринимательскую деятельность, сокращение неформальной занятости.</a:t>
            </a:r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endParaRPr lang="ru-RU" sz="1200" b="1" i="1" dirty="0" smtClean="0"/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r>
              <a:rPr lang="ru-RU" sz="1200" b="1" i="1" dirty="0" smtClean="0"/>
              <a:t>Реализация программы роста доходов, оптимизации расходов бюджета, совершенствование управления муниципальным внутренним долгом и оздоровления муниципальных финансов.</a:t>
            </a:r>
            <a:endParaRPr lang="ru-RU" sz="12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0781" y="152400"/>
            <a:ext cx="8686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</a:rPr>
              <a:t>Основные направления </a:t>
            </a:r>
            <a:r>
              <a:rPr lang="ru-RU" alt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</a:rPr>
              <a:t> </a:t>
            </a:r>
            <a:r>
              <a:rPr lang="ru-RU" alt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</a:rPr>
              <a:t>бюджетной и налоговой политики:</a:t>
            </a:r>
            <a:endParaRPr lang="ru-RU" sz="2000" b="1" dirty="0">
              <a:ln w="12700" cmpd="sng">
                <a:solidFill>
                  <a:schemeClr val="accent4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38200" y="2590800"/>
            <a:ext cx="7086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hlink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ru-RU" sz="4000" kern="0" dirty="0">
                <a:latin typeface="+mj-lt"/>
                <a:ea typeface="+mj-ea"/>
                <a:cs typeface="+mj-cs"/>
              </a:rPr>
              <a:t> </a:t>
            </a:r>
            <a:endParaRPr lang="en-US" sz="20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2499" y="76200"/>
            <a:ext cx="7239001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ПОКАЗАТЕЛИ ПРОГНОЗА </a:t>
            </a:r>
          </a:p>
          <a:p>
            <a:pPr algn="ctr" eaLnBrk="1" hangingPunct="1">
              <a:defRPr/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СОЦИАЛЬНО-ЭКОНОМИЧЕСКОГО РАЗВИТИЯ </a:t>
            </a:r>
          </a:p>
          <a:p>
            <a:pPr algn="ctr" eaLnBrk="1" hangingPunct="1">
              <a:defRPr/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Зуевского района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Arial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8717195"/>
              </p:ext>
            </p:extLst>
          </p:nvPr>
        </p:nvGraphicFramePr>
        <p:xfrm>
          <a:off x="228600" y="1524000"/>
          <a:ext cx="8763000" cy="5029239"/>
        </p:xfrm>
        <a:graphic>
          <a:graphicData uri="http://schemas.openxmlformats.org/drawingml/2006/table">
            <a:tbl>
              <a:tblPr/>
              <a:tblGrid>
                <a:gridCol w="3268980"/>
                <a:gridCol w="1114425"/>
                <a:gridCol w="1102995"/>
                <a:gridCol w="1143000"/>
                <a:gridCol w="1066800"/>
                <a:gridCol w="1066800"/>
              </a:tblGrid>
              <a:tr h="640062">
                <a:tc>
                  <a:txBody>
                    <a:bodyPr/>
                    <a:lstStyle>
                      <a:lvl1pPr indent="136525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Constantia" panose="02030602050306030303" pitchFamily="18" charset="0"/>
                        </a:rPr>
                        <a:t>Наименование</a:t>
                      </a:r>
                    </a:p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Constantia" panose="02030602050306030303" pitchFamily="18" charset="0"/>
                        </a:rPr>
                        <a:t> показателя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202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indent="136525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kumimoji="0" lang="ru-RU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20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indent="136525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</a:p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kumimoji="0" lang="ru-RU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20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indent="136525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20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indent="136525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20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indent="136525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720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640084">
                <a:tc>
                  <a:txBody>
                    <a:bodyPr/>
                    <a:lstStyle>
                      <a:lvl1pPr indent="136525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anose="02030602050306030303" pitchFamily="18" charset="0"/>
                        </a:rPr>
                        <a:t>Численность населения района (среднегодовая), чел.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17677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17044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16467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15917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15379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640084">
                <a:tc>
                  <a:txBody>
                    <a:bodyPr/>
                    <a:lstStyle>
                      <a:lvl1pPr indent="136525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anose="02030602050306030303" pitchFamily="18" charset="0"/>
                        </a:rPr>
                        <a:t>Фонд оплаты труда, </a:t>
                      </a:r>
                    </a:p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anose="02030602050306030303" pitchFamily="18" charset="0"/>
                        </a:rPr>
                        <a:t>тыс.руб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anose="02030602050306030303" pitchFamily="18" charset="0"/>
                        </a:rPr>
                        <a:t>.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2075284,7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2182307,2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2371937,7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2508556,5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2626564,7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640084">
                <a:tc>
                  <a:txBody>
                    <a:bodyPr/>
                    <a:lstStyle>
                      <a:lvl1pPr indent="136525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anose="02030602050306030303" pitchFamily="18" charset="0"/>
                        </a:rPr>
                        <a:t>Количество предприятий и организаций, ед.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78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78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78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640084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anose="02030602050306030303" pitchFamily="18" charset="0"/>
                        </a:rPr>
                        <a:t>Прибыль, </a:t>
                      </a: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anose="02030602050306030303" pitchFamily="18" charset="0"/>
                        </a:rPr>
                        <a:t>тыс.руб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anose="02030602050306030303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514144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514541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529276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544030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559279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914401">
                <a:tc>
                  <a:txBody>
                    <a:bodyPr/>
                    <a:lstStyle>
                      <a:lvl1pPr indent="136525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anose="02030602050306030303" pitchFamily="18" charset="0"/>
                        </a:rPr>
                        <a:t>Объем платных услуг</a:t>
                      </a:r>
                    </a:p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anose="02030602050306030303" pitchFamily="18" charset="0"/>
                        </a:rPr>
                        <a:t> населению, </a:t>
                      </a: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anose="02030602050306030303" pitchFamily="18" charset="0"/>
                        </a:rPr>
                        <a:t>тыс.руб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anose="02030602050306030303" pitchFamily="18" charset="0"/>
                        </a:rPr>
                        <a:t>.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382883,8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425272,87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445350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465927,39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489849,97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91440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anose="02030602050306030303" pitchFamily="18" charset="0"/>
                        </a:rPr>
                        <a:t>Количество субъектов малого предпринимательства, ед.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86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88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91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291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291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1175" y="292101"/>
            <a:ext cx="7848600" cy="1118243"/>
          </a:xfrm>
          <a:effectLst>
            <a:outerShdw dist="17961" dir="2700000" algn="ctr" rotWithShape="0">
              <a:schemeClr val="bg2"/>
            </a:outerShdw>
          </a:effectLst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Бюджет  состоит из трех основных частей – </a:t>
            </a:r>
            <a:b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доходов , расходов </a:t>
            </a:r>
            <a:b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и источников финансирования дефицита бюджета</a:t>
            </a:r>
            <a:endPara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2" descr="C:\Users\Kadyseva\Pictures\клипарт\денежки\рубль-валюта-путин-всех-переиграл-весело-весело-встретим-новый-год-1538045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685"/>
          <a:stretch>
            <a:fillRect/>
          </a:stretch>
        </p:blipFill>
        <p:spPr bwMode="auto">
          <a:xfrm>
            <a:off x="85725" y="1900238"/>
            <a:ext cx="3810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744663" y="3805238"/>
            <a:ext cx="1606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Arial" panose="020B0604020202020204" pitchFamily="34" charset="0"/>
              </a:rPr>
              <a:t>БЮДЖЕТ</a:t>
            </a:r>
          </a:p>
        </p:txBody>
      </p:sp>
      <p:sp>
        <p:nvSpPr>
          <p:cNvPr id="7" name="Овал 6"/>
          <p:cNvSpPr/>
          <p:nvPr/>
        </p:nvSpPr>
        <p:spPr bwMode="auto">
          <a:xfrm>
            <a:off x="3764628" y="2058044"/>
            <a:ext cx="2286000" cy="1600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sysDash"/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latin typeface="Arial" charset="0"/>
              </a:rPr>
              <a:t>ДОХОДЫ</a:t>
            </a:r>
          </a:p>
        </p:txBody>
      </p:sp>
      <p:sp>
        <p:nvSpPr>
          <p:cNvPr id="8" name="Плюс 7"/>
          <p:cNvSpPr/>
          <p:nvPr/>
        </p:nvSpPr>
        <p:spPr bwMode="auto">
          <a:xfrm>
            <a:off x="5983964" y="2400944"/>
            <a:ext cx="914400" cy="914400"/>
          </a:xfrm>
          <a:prstGeom prst="mathPlu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6831699" y="2209799"/>
            <a:ext cx="2057400" cy="138906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ash"/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Источники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Финансирования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дефицита бюджета </a:t>
            </a:r>
          </a:p>
        </p:txBody>
      </p:sp>
      <p:sp>
        <p:nvSpPr>
          <p:cNvPr id="11" name="Правая фигурная скобка 10"/>
          <p:cNvSpPr/>
          <p:nvPr/>
        </p:nvSpPr>
        <p:spPr bwMode="auto">
          <a:xfrm rot="5400000">
            <a:off x="5959475" y="2171700"/>
            <a:ext cx="381000" cy="4419600"/>
          </a:xfrm>
          <a:prstGeom prst="rightBrace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12" name="Равно 11"/>
          <p:cNvSpPr/>
          <p:nvPr/>
        </p:nvSpPr>
        <p:spPr bwMode="auto">
          <a:xfrm rot="5400000">
            <a:off x="5902325" y="4428830"/>
            <a:ext cx="495300" cy="609600"/>
          </a:xfrm>
          <a:prstGeom prst="mathEqual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4800600" y="4981280"/>
            <a:ext cx="2895600" cy="1600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bg1"/>
                </a:solidFill>
                <a:latin typeface="Arial" charset="0"/>
              </a:rPr>
              <a:t>РАСХОДЫ</a:t>
            </a:r>
          </a:p>
        </p:txBody>
      </p:sp>
      <p:cxnSp>
        <p:nvCxnSpPr>
          <p:cNvPr id="15" name="Прямая со стрелкой 14"/>
          <p:cNvCxnSpPr/>
          <p:nvPr/>
        </p:nvCxnSpPr>
        <p:spPr bwMode="auto">
          <a:xfrm flipH="1" flipV="1">
            <a:off x="3230563" y="4589463"/>
            <a:ext cx="1905000" cy="533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 bwMode="auto">
          <a:xfrm flipH="1">
            <a:off x="3230563" y="3255963"/>
            <a:ext cx="609600" cy="3429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 bwMode="auto">
          <a:xfrm rot="10800000" flipV="1">
            <a:off x="3902075" y="3716338"/>
            <a:ext cx="4495800" cy="2286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8084" y="72230"/>
            <a:ext cx="7815841" cy="1627189"/>
          </a:xfrm>
          <a:ln>
            <a:miter lim="800000"/>
            <a:headEnd/>
            <a:tailEnd/>
          </a:ln>
          <a:effectLst>
            <a:outerShdw algn="ctr" rotWithShape="0">
              <a:schemeClr val="hlink"/>
            </a:outerShdw>
          </a:effectLst>
          <a:extLst/>
        </p:spPr>
        <p:txBody>
          <a:bodyPr rtlCol="0">
            <a:normAutofit fontScale="9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800" b="1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br>
              <a:rPr lang="ru-RU" sz="2800" b="1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2800" b="1" dirty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800" b="1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ЗУЕВСКОГО </a:t>
            </a:r>
            <a:r>
              <a:rPr lang="ru-RU" sz="2800" b="1" dirty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 </a:t>
            </a:r>
            <a:r>
              <a:rPr lang="ru-RU" sz="2800" b="1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2023-2025 годы, тыс.рублях</a:t>
            </a:r>
            <a:endParaRPr lang="ru-RU" sz="2800" b="1" dirty="0">
              <a:ln w="900" cmpd="sng">
                <a:solidFill>
                  <a:srgbClr val="3333CC">
                    <a:alpha val="55000"/>
                  </a:srgb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 bwMode="auto">
          <a:xfrm>
            <a:off x="439952" y="2781300"/>
            <a:ext cx="1905000" cy="1066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</a:rPr>
              <a:t>ДОХОДЫ</a:t>
            </a:r>
          </a:p>
        </p:txBody>
      </p:sp>
      <p:sp>
        <p:nvSpPr>
          <p:cNvPr id="6" name="Стрелка вправо 5"/>
          <p:cNvSpPr/>
          <p:nvPr/>
        </p:nvSpPr>
        <p:spPr bwMode="auto">
          <a:xfrm>
            <a:off x="439952" y="4030662"/>
            <a:ext cx="1905000" cy="1066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</a:rPr>
              <a:t>РАСХОДЫ</a:t>
            </a:r>
          </a:p>
        </p:txBody>
      </p:sp>
      <p:sp>
        <p:nvSpPr>
          <p:cNvPr id="7" name="Стрелка вправо 6"/>
          <p:cNvSpPr/>
          <p:nvPr/>
        </p:nvSpPr>
        <p:spPr bwMode="auto">
          <a:xfrm>
            <a:off x="439952" y="5437188"/>
            <a:ext cx="1905000" cy="1066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</a:rPr>
              <a:t>ДЕФИЦИТ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590800" y="1905000"/>
            <a:ext cx="16764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на 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2023 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год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953000" y="1905000"/>
            <a:ext cx="16764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на 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2024 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год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7010400" y="1905000"/>
            <a:ext cx="1752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на 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2025 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год</a:t>
            </a:r>
          </a:p>
        </p:txBody>
      </p:sp>
      <p:sp>
        <p:nvSpPr>
          <p:cNvPr id="11" name="Блок-схема: магнитный диск 10"/>
          <p:cNvSpPr/>
          <p:nvPr/>
        </p:nvSpPr>
        <p:spPr bwMode="auto">
          <a:xfrm>
            <a:off x="2848876" y="2743200"/>
            <a:ext cx="1295400" cy="876300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Arial" charset="0"/>
              </a:rPr>
              <a:t>759 974,53</a:t>
            </a:r>
            <a:endParaRPr lang="ru-RU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Блок-схема: магнитный диск 11"/>
          <p:cNvSpPr/>
          <p:nvPr/>
        </p:nvSpPr>
        <p:spPr bwMode="auto">
          <a:xfrm>
            <a:off x="5143500" y="2756694"/>
            <a:ext cx="1295400" cy="800100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Arial" charset="0"/>
              </a:rPr>
              <a:t>523 131,43</a:t>
            </a:r>
            <a:endParaRPr lang="ru-RU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Блок-схема: магнитный диск 12"/>
          <p:cNvSpPr/>
          <p:nvPr/>
        </p:nvSpPr>
        <p:spPr bwMode="auto">
          <a:xfrm>
            <a:off x="7239000" y="2769010"/>
            <a:ext cx="1295400" cy="817562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Arial" charset="0"/>
              </a:rPr>
              <a:t>526 772,29</a:t>
            </a:r>
            <a:endParaRPr lang="ru-RU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Блок-схема: магнитный диск 13"/>
          <p:cNvSpPr/>
          <p:nvPr/>
        </p:nvSpPr>
        <p:spPr bwMode="auto">
          <a:xfrm>
            <a:off x="2905125" y="4030662"/>
            <a:ext cx="1295400" cy="935038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Arial" charset="0"/>
              </a:rPr>
              <a:t>767 974,53</a:t>
            </a:r>
            <a:endParaRPr lang="ru-RU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Блок-схема: магнитный диск 14"/>
          <p:cNvSpPr/>
          <p:nvPr/>
        </p:nvSpPr>
        <p:spPr bwMode="auto">
          <a:xfrm>
            <a:off x="2946314" y="5710839"/>
            <a:ext cx="1295400" cy="533400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Arial" charset="0"/>
              </a:rPr>
              <a:t>-8</a:t>
            </a:r>
            <a:r>
              <a:rPr lang="en-US" sz="1800" b="1" dirty="0" smtClean="0">
                <a:solidFill>
                  <a:schemeClr val="bg1"/>
                </a:solidFill>
                <a:latin typeface="Arial" charset="0"/>
              </a:rPr>
              <a:t> 000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</a:rPr>
              <a:t>,0</a:t>
            </a:r>
            <a:endParaRPr lang="ru-RU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" name="Блок-схема: магнитный диск 15"/>
          <p:cNvSpPr/>
          <p:nvPr/>
        </p:nvSpPr>
        <p:spPr bwMode="auto">
          <a:xfrm>
            <a:off x="5216525" y="4114800"/>
            <a:ext cx="1295400" cy="900113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Arial" charset="0"/>
              </a:rPr>
              <a:t>523 131,43</a:t>
            </a:r>
            <a:endParaRPr lang="ru-RU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Блок-схема: магнитный диск 16"/>
          <p:cNvSpPr/>
          <p:nvPr/>
        </p:nvSpPr>
        <p:spPr bwMode="auto">
          <a:xfrm>
            <a:off x="7248525" y="4140200"/>
            <a:ext cx="1295400" cy="847725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Arial" charset="0"/>
              </a:rPr>
              <a:t>526 772,29</a:t>
            </a:r>
            <a:endParaRPr lang="ru-RU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Блок-схема: магнитный диск 17"/>
          <p:cNvSpPr/>
          <p:nvPr/>
        </p:nvSpPr>
        <p:spPr bwMode="auto">
          <a:xfrm>
            <a:off x="5216525" y="5694363"/>
            <a:ext cx="1295400" cy="533400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Arial" charset="0"/>
              </a:rPr>
              <a:t>0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</a:rPr>
              <a:t>,00</a:t>
            </a:r>
            <a:endParaRPr lang="ru-RU" sz="1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Блок-схема: магнитный диск 18"/>
          <p:cNvSpPr/>
          <p:nvPr/>
        </p:nvSpPr>
        <p:spPr bwMode="auto">
          <a:xfrm>
            <a:off x="7279533" y="5675328"/>
            <a:ext cx="1254125" cy="533400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Arial" charset="0"/>
              </a:rPr>
              <a:t>0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</a:rPr>
              <a:t>,00</a:t>
            </a:r>
            <a:endParaRPr lang="ru-RU" sz="18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16593730"/>
              </p:ext>
            </p:extLst>
          </p:nvPr>
        </p:nvGraphicFramePr>
        <p:xfrm>
          <a:off x="31750" y="1422400"/>
          <a:ext cx="9144000" cy="535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38200" y="152400"/>
            <a:ext cx="7688194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Доходы бюджета на </a:t>
            </a:r>
            <a:r>
              <a:rPr lang="ru-RU" alt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2023 </a:t>
            </a:r>
            <a:r>
              <a:rPr lang="ru-RU" altLang="ru-RU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год и</a:t>
            </a:r>
            <a:br>
              <a:rPr lang="ru-RU" altLang="ru-RU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altLang="ru-RU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плановый период </a:t>
            </a:r>
            <a:r>
              <a:rPr lang="ru-RU" alt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2024 </a:t>
            </a:r>
            <a:r>
              <a:rPr lang="ru-RU" altLang="ru-RU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и </a:t>
            </a:r>
            <a:r>
              <a:rPr lang="ru-RU" alt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2025 </a:t>
            </a:r>
            <a:r>
              <a:rPr lang="ru-RU" altLang="ru-RU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годов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254000" y="1965325"/>
            <a:ext cx="4227513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Доходы от предусмотренных законодательством Российской </a:t>
            </a:r>
          </a:p>
          <a:p>
            <a:pPr eaLnBrk="1" hangingPunct="1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Федерации о налогах и сборах федеральных налогов и сборов, </a:t>
            </a:r>
          </a:p>
          <a:p>
            <a:pPr eaLnBrk="1" hangingPunct="1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в том числе от налогов, предусмотренных специальными </a:t>
            </a:r>
          </a:p>
          <a:p>
            <a:pPr eaLnBrk="1" hangingPunct="1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налоговыми режимами, региональных и местных  налогов, </a:t>
            </a:r>
          </a:p>
          <a:p>
            <a:pPr eaLnBrk="1" hangingPunct="1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а также пеней и штрафов по ним 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12725"/>
            <a:ext cx="8661400" cy="1219200"/>
          </a:xfrm>
          <a:effectLst>
            <a:outerShdw algn="ctr" rotWithShape="0">
              <a:schemeClr val="hlink"/>
            </a:outerShdw>
          </a:effectLst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tx1"/>
                </a:solidFill>
              </a:rPr>
              <a:t>Структура доходов бюджета на 2023 год </a:t>
            </a:r>
            <a:br>
              <a:rPr lang="ru-RU" altLang="ru-RU" sz="2800" b="1" dirty="0" smtClean="0">
                <a:solidFill>
                  <a:schemeClr val="tx1"/>
                </a:solidFill>
              </a:rPr>
            </a:br>
            <a:r>
              <a:rPr lang="ru-RU" altLang="ru-RU" sz="2800" b="1" dirty="0" smtClean="0">
                <a:solidFill>
                  <a:schemeClr val="tx1"/>
                </a:solidFill>
              </a:rPr>
              <a:t>и плановый период 2024 и 2025 годов</a:t>
            </a:r>
            <a:r>
              <a:rPr lang="ru-RU" altLang="ru-RU" sz="2800" b="1" dirty="0" smtClean="0">
                <a:solidFill>
                  <a:schemeClr val="bg1"/>
                </a:solidFill>
              </a:rPr>
              <a:t/>
            </a:r>
            <a:br>
              <a:rPr lang="ru-RU" altLang="ru-RU" sz="2800" b="1" dirty="0" smtClean="0">
                <a:solidFill>
                  <a:schemeClr val="bg1"/>
                </a:solidFill>
              </a:rPr>
            </a:b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77800" y="1546225"/>
            <a:ext cx="2667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1800" dirty="0">
                <a:solidFill>
                  <a:srgbClr val="FFFFFF"/>
                </a:solidFill>
                <a:latin typeface="Arial" charset="0"/>
              </a:rPr>
              <a:t>Налоговые доходы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77800" y="3320952"/>
            <a:ext cx="2667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1800" dirty="0">
                <a:solidFill>
                  <a:srgbClr val="FFFFFF"/>
                </a:solidFill>
                <a:latin typeface="Arial" charset="0"/>
              </a:rPr>
              <a:t>Неналоговые доходы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73087" y="4885654"/>
            <a:ext cx="29718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rgbClr val="FFFFFF"/>
                </a:solidFill>
                <a:latin typeface="Arial" charset="0"/>
              </a:rPr>
              <a:t>Безвозмездные поступления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85161" y="3752179"/>
            <a:ext cx="4227513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Поступающие в бюджет платежи за оказание </a:t>
            </a:r>
          </a:p>
          <a:p>
            <a:pPr eaLnBrk="1" hangingPunct="1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муниципальных услуг, за пользование природными ресурсами, </a:t>
            </a:r>
          </a:p>
          <a:p>
            <a:pPr eaLnBrk="1" hangingPunct="1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за пользование муниципальной собственностью, от продажи </a:t>
            </a:r>
          </a:p>
          <a:p>
            <a:pPr eaLnBrk="1" hangingPunct="1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муниципального имущества, а также платежи в виде штрафов </a:t>
            </a:r>
          </a:p>
          <a:p>
            <a:pPr eaLnBrk="1" hangingPunct="1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и иных санкций за нарушение законодательства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91446" y="5323804"/>
            <a:ext cx="4267200" cy="990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Дотации, субсидии, субвенции иные межбюджетные трансферты </a:t>
            </a:r>
          </a:p>
          <a:p>
            <a:pPr eaLnBrk="1" hangingPunct="1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из других уровней бюджетов, а также безвозмездные </a:t>
            </a:r>
          </a:p>
          <a:p>
            <a:pPr eaLnBrk="1" hangingPunct="1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поступления от физических и юридических лиц, в том числе </a:t>
            </a:r>
          </a:p>
          <a:p>
            <a:pPr eaLnBrk="1" hangingPunct="1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добровольные пожертвования</a:t>
            </a:r>
          </a:p>
        </p:txBody>
      </p:sp>
      <p:graphicFrame>
        <p:nvGraphicFramePr>
          <p:cNvPr id="4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84427367"/>
              </p:ext>
            </p:extLst>
          </p:nvPr>
        </p:nvGraphicFramePr>
        <p:xfrm>
          <a:off x="4532313" y="1346200"/>
          <a:ext cx="4724400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70946200"/>
              </p:ext>
            </p:extLst>
          </p:nvPr>
        </p:nvGraphicFramePr>
        <p:xfrm>
          <a:off x="3708400" y="3044825"/>
          <a:ext cx="53848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45981459"/>
              </p:ext>
            </p:extLst>
          </p:nvPr>
        </p:nvGraphicFramePr>
        <p:xfrm>
          <a:off x="4165600" y="4800600"/>
          <a:ext cx="51308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Глубина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15337</TotalTime>
  <Words>2445</Words>
  <Application>Microsoft Office PowerPoint</Application>
  <PresentationFormat>Экран (4:3)</PresentationFormat>
  <Paragraphs>801</Paragraphs>
  <Slides>39</Slides>
  <Notes>37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Глубина</vt:lpstr>
      <vt:lpstr>Диаграмма</vt:lpstr>
      <vt:lpstr>Слайд 1</vt:lpstr>
      <vt:lpstr>  Проект решения подготовлен в соответствии с требованиями Бюджетного кодекса Российской  Федерации,  Налогового кодекса Российской Федерации, решения Зуевской районной Думы от 29.10.2013   №  7/39  «О бюджетном процессе в муниципальном образовании Зуевский муниципальный район Кировской области», постановления администрации Зуевского района  от 09.06.2020 года № 345  «Об утверждении Порядка составления проекта  бюджета муниципального образования Зуевский  муниципальный район Кировской области на очередной финансовый год и на плановый период», иных законодательных и нормативных правовых актов Российской Федерации, Кировской области,  муниципального образования  Зуевский район.</vt:lpstr>
      <vt:lpstr>Слайд 3</vt:lpstr>
      <vt:lpstr>Слайд 4</vt:lpstr>
      <vt:lpstr>Слайд 5</vt:lpstr>
      <vt:lpstr>Бюджет  состоит из трех основных частей –  доходов , расходов  и источников финансирования дефицита бюджета</vt:lpstr>
      <vt:lpstr>ОСНОВНЫЕ ХАРАКТЕРИСТИКИ  ПРОЕКТА БЮДЖЕТА  ЗУЕВСКОГО МУНИЦИПАЛЬНОГО РАЙОНА   на 2023-2025 годы, тыс.рублях</vt:lpstr>
      <vt:lpstr>Слайд 8</vt:lpstr>
      <vt:lpstr>Структура доходов бюджета на 2023 год  и плановый период 2024 и 2025 годов </vt:lpstr>
      <vt:lpstr>Структура налоговых доходов бюджета на 2023 год и плановый период 2024 и 2025 годов</vt:lpstr>
      <vt:lpstr>Структура неналоговых доходов бюджета на 2023 год</vt:lpstr>
      <vt:lpstr>Структура неналоговых доходов бюджета на плановый период 2024 и 2025 годов, тыс.руб.</vt:lpstr>
      <vt:lpstr>Прогнозируемые объемы доходов районного бюджета, формирующих ассигнования муниципального дорожного фонда на 2023 год</vt:lpstr>
      <vt:lpstr>Безвозмездные поступления  на 2023 год, тыс.руб.</vt:lpstr>
      <vt:lpstr>Безвозмездные поступления   на плановый период 2024 и 2025 годов, тыс.руб.</vt:lpstr>
      <vt:lpstr>Слайд 16</vt:lpstr>
      <vt:lpstr>Структура расходов по разделам (функциям муниципального образования)  на 2023 год</vt:lpstr>
      <vt:lpstr>Распределение бюджетных ассигнований по разделам классификации расходов бюджета  на 2024 и 2025 годы</vt:lpstr>
      <vt:lpstr> </vt:lpstr>
      <vt:lpstr>  </vt:lpstr>
      <vt:lpstr>   </vt:lpstr>
      <vt:lpstr>    </vt:lpstr>
      <vt:lpstr>Слайд 23</vt:lpstr>
      <vt:lpstr>    </vt:lpstr>
      <vt:lpstr>    </vt:lpstr>
      <vt:lpstr>Слайд 26</vt:lpstr>
      <vt:lpstr>    </vt:lpstr>
      <vt:lpstr>Межбюджетные трансферты, предоставляемые бюджетам поселений  в 2023 году</vt:lpstr>
      <vt:lpstr>Расходы в разрезе главных распорядителей бюджетных средств на 2023-2025 года</vt:lpstr>
      <vt:lpstr>Муниципальные программы  муниципального образования Зуевский муниципальный район  Кировской области на 2023 год и на плановый период  2024 и 2025 годов</vt:lpstr>
      <vt:lpstr>Расходы на реализацию муниципальных программ Зуевского района в 2023-2025 годах</vt:lpstr>
      <vt:lpstr>Расходы на реализацию муниципальных программ Зуевского района в 2023-2025 годах</vt:lpstr>
      <vt:lpstr>Расходы на реализацию муниципальных программ Зуевского района  в 2023-2025 годах</vt:lpstr>
      <vt:lpstr>Национальные ПРОЕКТЫ</vt:lpstr>
      <vt:lpstr>Дефицит бюджета в 2023 году</vt:lpstr>
      <vt:lpstr>Слайд 36</vt:lpstr>
      <vt:lpstr>Слайд 37</vt:lpstr>
      <vt:lpstr>Условно-утверждаемые расходы бюджета</vt:lpstr>
      <vt:lpstr>Слайд 39</vt:lpstr>
    </vt:vector>
  </TitlesOfParts>
  <Company>Templates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Пользователь</cp:lastModifiedBy>
  <cp:revision>995</cp:revision>
  <cp:lastPrinted>2022-11-14T12:12:42Z</cp:lastPrinted>
  <dcterms:created xsi:type="dcterms:W3CDTF">2007-07-20T05:06:43Z</dcterms:created>
  <dcterms:modified xsi:type="dcterms:W3CDTF">2022-11-23T05:57:04Z</dcterms:modified>
</cp:coreProperties>
</file>