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544" r:id="rId2"/>
    <p:sldId id="554" r:id="rId3"/>
    <p:sldId id="565" r:id="rId4"/>
    <p:sldId id="562" r:id="rId5"/>
    <p:sldId id="559" r:id="rId6"/>
    <p:sldId id="558" r:id="rId7"/>
    <p:sldId id="561" r:id="rId8"/>
    <p:sldId id="555" r:id="rId9"/>
    <p:sldId id="560" r:id="rId10"/>
    <p:sldId id="563" r:id="rId11"/>
    <p:sldId id="329" r:id="rId1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ария Шабашева" initials="МШ" lastIdx="1" clrIdx="0">
    <p:extLst>
      <p:ext uri="{19B8F6BF-5375-455C-9EA6-DF929625EA0E}">
        <p15:presenceInfo xmlns:p15="http://schemas.microsoft.com/office/powerpoint/2012/main" xmlns="" userId="S-1-5-21-2647213626-4288480700-604780856-21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03016"/>
    <a:srgbClr val="6D2D19"/>
    <a:srgbClr val="DDB893"/>
    <a:srgbClr val="ED5338"/>
    <a:srgbClr val="ED5300"/>
    <a:srgbClr val="663300"/>
    <a:srgbClr val="5D2C19"/>
    <a:srgbClr val="5E2716"/>
    <a:srgbClr val="FFFFFF"/>
    <a:srgbClr val="B4AEA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06" autoAdjust="0"/>
    <p:restoredTop sz="94253" autoAdjust="0"/>
  </p:normalViewPr>
  <p:slideViewPr>
    <p:cSldViewPr>
      <p:cViewPr varScale="1">
        <p:scale>
          <a:sx n="110" d="100"/>
          <a:sy n="110" d="100"/>
        </p:scale>
        <p:origin x="-402" y="-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72.19.188.102\&#1096;&#1072;&#1088;&#1072;\233\1_&#1057;&#1054;&#1058;&#1056;&#1059;&#1044;&#1053;&#1048;&#1050;&#1048;\&#1056;&#1099;&#1073;&#1080;&#1085;&#1072;\&#1089;&#1086;&#1094;%20&#1087;&#1088;&#1077;&#1076;&#1087;&#1088;&#1080;&#1085;&#1080;&#1084;&#1072;&#1090;&#1077;&#1083;&#1100;&#1089;&#1090;&#1074;&#1086;\&#1050;&#1085;&#1080;&#1075;&#1072;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72.19.188.102\&#1096;&#1072;&#1088;&#1072;\233\1_&#1057;&#1054;&#1058;&#1056;&#1059;&#1044;&#1053;&#1048;&#1050;&#1048;\&#1056;&#1099;&#1073;&#1080;&#1085;&#1072;\&#1089;&#1086;&#1094;%20&#1087;&#1088;&#1077;&#1076;&#1087;&#1088;&#1080;&#1085;&#1080;&#1084;&#1072;&#1090;&#1077;&#1083;&#1100;&#1089;&#1090;&#1074;&#1086;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800" b="1" i="0" u="none" strike="noStrike" kern="1200" baseline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Структура СМСП по категориям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6.4754868604387408E-2"/>
          <c:y val="0.18940850299118037"/>
          <c:w val="0.47119332305684031"/>
          <c:h val="0.79090175894975823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rgbClr val="DDB893"/>
              </a:solidFill>
            </c:spPr>
          </c:dPt>
          <c:dPt>
            <c:idx val="2"/>
            <c:spPr>
              <a:solidFill>
                <a:srgbClr val="ED5338"/>
              </a:solidFill>
            </c:spPr>
          </c:dPt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ctr"/>
            <c:showVal val="1"/>
            <c:showLeaderLines val="1"/>
          </c:dLbls>
          <c:cat>
            <c:strRef>
              <c:f>Лист1!$A$1:$A$3</c:f>
              <c:strCache>
                <c:ptCount val="3"/>
                <c:pt idx="0">
                  <c:v>Категория 1. Работники - социально уязвимые граждане</c:v>
                </c:pt>
                <c:pt idx="1">
                  <c:v>Категория 3. Производство социальных товаров</c:v>
                </c:pt>
                <c:pt idx="2">
                  <c:v>Категория 4. Решение социальных проблем</c:v>
                </c:pt>
              </c:strCache>
            </c:strRef>
          </c:cat>
          <c:val>
            <c:numRef>
              <c:f>Лист1!$B$1:$B$3</c:f>
              <c:numCache>
                <c:formatCode>General</c:formatCode>
                <c:ptCount val="3"/>
                <c:pt idx="0">
                  <c:v>4</c:v>
                </c:pt>
                <c:pt idx="1">
                  <c:v>5</c:v>
                </c:pt>
                <c:pt idx="2">
                  <c:v>29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6299481083383263"/>
          <c:y val="0.21119061975361167"/>
          <c:w val="0.41499674925955443"/>
          <c:h val="0.72079284008417965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algn="ctr" rtl="0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u="none" strike="noStrike" kern="1200" baseline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Структура СМСП в разбивке по видам деятельности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ED5338"/>
              </a:solidFill>
            </c:spPr>
          </c:dPt>
          <c:dPt>
            <c:idx val="1"/>
            <c:spPr>
              <a:solidFill>
                <a:srgbClr val="ED988F"/>
              </a:solidFill>
            </c:spPr>
          </c:dPt>
          <c:dPt>
            <c:idx val="2"/>
            <c:spPr>
              <a:solidFill>
                <a:srgbClr val="663300"/>
              </a:solidFill>
            </c:spPr>
          </c:dPt>
          <c:dPt>
            <c:idx val="3"/>
            <c:spPr>
              <a:solidFill>
                <a:srgbClr val="BD4A47"/>
              </a:solidFill>
            </c:spPr>
          </c:dPt>
          <c:dPt>
            <c:idx val="4"/>
            <c:spPr>
              <a:solidFill>
                <a:srgbClr val="DDB893"/>
              </a:solidFill>
            </c:spPr>
          </c:dPt>
          <c:dPt>
            <c:idx val="5"/>
            <c:spPr>
              <a:solidFill>
                <a:srgbClr val="ECD684"/>
              </a:solidFill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ctr"/>
            <c:showVal val="1"/>
            <c:showLeaderLines val="1"/>
          </c:dLbls>
          <c:cat>
            <c:strRef>
              <c:f>Лист1!$Q$2:$Q$7</c:f>
              <c:strCache>
                <c:ptCount val="6"/>
                <c:pt idx="0">
                  <c:v>Доп. образование детей и взрослых</c:v>
                </c:pt>
                <c:pt idx="1">
                  <c:v>Досуг для детей</c:v>
                </c:pt>
                <c:pt idx="2">
                  <c:v>Деятельность фитнес-центров</c:v>
                </c:pt>
                <c:pt idx="3">
                  <c:v>Производство НХП</c:v>
                </c:pt>
                <c:pt idx="4">
                  <c:v>Производство мед. оборудования</c:v>
                </c:pt>
                <c:pt idx="5">
                  <c:v>Производство тепловой энергии</c:v>
                </c:pt>
              </c:strCache>
            </c:strRef>
          </c:cat>
          <c:val>
            <c:numRef>
              <c:f>Лист1!$R$2:$R$7</c:f>
              <c:numCache>
                <c:formatCode>General</c:formatCode>
                <c:ptCount val="6"/>
                <c:pt idx="0">
                  <c:v>22</c:v>
                </c:pt>
                <c:pt idx="1">
                  <c:v>8</c:v>
                </c:pt>
                <c:pt idx="2">
                  <c:v>4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r"/>
      <c:layout>
        <c:manualLayout>
          <c:xMode val="edge"/>
          <c:yMode val="edge"/>
          <c:x val="0.63415663050425863"/>
          <c:y val="0.16953776624400219"/>
          <c:w val="0.35227651473068672"/>
          <c:h val="0.77130238734157763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2" name="Shape 12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55574473"/>
      </p:ext>
    </p:extLst>
  </p:cSld>
  <p:clrMap bg1="dk1" tx1="lt1" bg2="dk2" tx2="lt2" accent1="accent1" accent2="accent2" accent3="accent3" accent4="accent4" accent5="accent5" accent6="accent6" hlink="hlink" folHlink="folHlink"/>
  <p:notesStyle>
    <a:lvl1pPr latinLnBrk="0">
      <a:defRPr sz="1200">
        <a:solidFill>
          <a:srgbClr val="FFFFFF"/>
        </a:solidFill>
        <a:latin typeface="+mj-lt"/>
        <a:ea typeface="+mj-ea"/>
        <a:cs typeface="+mj-cs"/>
        <a:sym typeface="Calibri"/>
      </a:defRPr>
    </a:lvl1pPr>
    <a:lvl2pPr indent="228600" latinLnBrk="0">
      <a:defRPr sz="1200">
        <a:solidFill>
          <a:srgbClr val="FFFFFF"/>
        </a:solidFill>
        <a:latin typeface="+mj-lt"/>
        <a:ea typeface="+mj-ea"/>
        <a:cs typeface="+mj-cs"/>
        <a:sym typeface="Calibri"/>
      </a:defRPr>
    </a:lvl2pPr>
    <a:lvl3pPr indent="457200" latinLnBrk="0">
      <a:defRPr sz="1200">
        <a:solidFill>
          <a:srgbClr val="FFFFFF"/>
        </a:solidFill>
        <a:latin typeface="+mj-lt"/>
        <a:ea typeface="+mj-ea"/>
        <a:cs typeface="+mj-cs"/>
        <a:sym typeface="Calibri"/>
      </a:defRPr>
    </a:lvl3pPr>
    <a:lvl4pPr indent="685800" latinLnBrk="0">
      <a:defRPr sz="1200">
        <a:solidFill>
          <a:srgbClr val="FFFFFF"/>
        </a:solidFill>
        <a:latin typeface="+mj-lt"/>
        <a:ea typeface="+mj-ea"/>
        <a:cs typeface="+mj-cs"/>
        <a:sym typeface="Calibri"/>
      </a:defRPr>
    </a:lvl4pPr>
    <a:lvl5pPr indent="914400" latinLnBrk="0">
      <a:defRPr sz="1200">
        <a:solidFill>
          <a:srgbClr val="FFFFFF"/>
        </a:solidFill>
        <a:latin typeface="+mj-lt"/>
        <a:ea typeface="+mj-ea"/>
        <a:cs typeface="+mj-cs"/>
        <a:sym typeface="Calibri"/>
      </a:defRPr>
    </a:lvl5pPr>
    <a:lvl6pPr indent="1143000" latinLnBrk="0">
      <a:defRPr sz="1200">
        <a:solidFill>
          <a:srgbClr val="FFFFFF"/>
        </a:solidFill>
        <a:latin typeface="+mj-lt"/>
        <a:ea typeface="+mj-ea"/>
        <a:cs typeface="+mj-cs"/>
        <a:sym typeface="Calibri"/>
      </a:defRPr>
    </a:lvl6pPr>
    <a:lvl7pPr indent="1371600" latinLnBrk="0">
      <a:defRPr sz="1200">
        <a:solidFill>
          <a:srgbClr val="FFFFFF"/>
        </a:solidFill>
        <a:latin typeface="+mj-lt"/>
        <a:ea typeface="+mj-ea"/>
        <a:cs typeface="+mj-cs"/>
        <a:sym typeface="Calibri"/>
      </a:defRPr>
    </a:lvl7pPr>
    <a:lvl8pPr indent="1600200" latinLnBrk="0">
      <a:defRPr sz="1200">
        <a:solidFill>
          <a:srgbClr val="FFFFFF"/>
        </a:solidFill>
        <a:latin typeface="+mj-lt"/>
        <a:ea typeface="+mj-ea"/>
        <a:cs typeface="+mj-cs"/>
        <a:sym typeface="Calibri"/>
      </a:defRPr>
    </a:lvl8pPr>
    <a:lvl9pPr indent="1828800" latinLnBrk="0">
      <a:defRPr sz="1200">
        <a:solidFill>
          <a:srgbClr val="FFFFFF"/>
        </a:solidFill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Текст заголовка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>
            <a:off x="10426050" y="6416767"/>
            <a:ext cx="380190" cy="380190"/>
          </a:xfrm>
          <a:prstGeom prst="ellipse">
            <a:avLst/>
          </a:prstGeom>
          <a:solidFill>
            <a:srgbClr val="F7F2E5"/>
          </a:solidFill>
          <a:ln w="12700">
            <a:miter lim="400000"/>
          </a:ln>
        </p:spPr>
        <p:txBody>
          <a:bodyPr lIns="41492" tIns="41492" rIns="41492" bIns="41492" anchor="ctr"/>
          <a:lstStyle/>
          <a:p>
            <a:pPr algn="ctr" defTabSz="414937">
              <a:defRPr sz="16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11" name="imag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04209" y="316936"/>
            <a:ext cx="1160644" cy="334360"/>
          </a:xfrm>
          <a:prstGeom prst="rect">
            <a:avLst/>
          </a:prstGeom>
          <a:ln w="12700">
            <a:miter lim="400000"/>
          </a:ln>
        </p:spPr>
      </p:pic>
      <p:sp>
        <p:nvSpPr>
          <p:cNvPr id="112" name="Shape 112"/>
          <p:cNvSpPr/>
          <p:nvPr/>
        </p:nvSpPr>
        <p:spPr>
          <a:xfrm>
            <a:off x="2009013" y="325609"/>
            <a:ext cx="502329" cy="107398"/>
          </a:xfrm>
          <a:prstGeom prst="rect">
            <a:avLst/>
          </a:prstGeom>
          <a:solidFill>
            <a:srgbClr val="ED5338"/>
          </a:solidFill>
          <a:ln w="12700">
            <a:miter lim="400000"/>
          </a:ln>
        </p:spPr>
        <p:txBody>
          <a:bodyPr lIns="41492" tIns="41492" rIns="41492" bIns="41492" anchor="ctr"/>
          <a:lstStyle/>
          <a:p>
            <a:pPr algn="ctr" defTabSz="414937">
              <a:defRPr sz="1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3" name="Shape 113"/>
          <p:cNvSpPr>
            <a:spLocks noGrp="1"/>
          </p:cNvSpPr>
          <p:nvPr>
            <p:ph type="title"/>
          </p:nvPr>
        </p:nvSpPr>
        <p:spPr>
          <a:xfrm>
            <a:off x="1977057" y="1122833"/>
            <a:ext cx="8247972" cy="2388605"/>
          </a:xfrm>
          <a:prstGeom prst="rect">
            <a:avLst/>
          </a:prstGeom>
        </p:spPr>
        <p:txBody>
          <a:bodyPr lIns="41492" tIns="41492" rIns="41492" bIns="41492" anchor="b"/>
          <a:lstStyle>
            <a:lvl1pPr algn="ctr" defTabSz="914771">
              <a:defRPr sz="5800">
                <a:solidFill>
                  <a:srgbClr val="000000"/>
                </a:solidFill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114" name="Shape 114"/>
          <p:cNvSpPr>
            <a:spLocks noGrp="1"/>
          </p:cNvSpPr>
          <p:nvPr>
            <p:ph type="body" sz="quarter" idx="1"/>
          </p:nvPr>
        </p:nvSpPr>
        <p:spPr>
          <a:xfrm>
            <a:off x="2462232" y="3603551"/>
            <a:ext cx="7277623" cy="1656460"/>
          </a:xfrm>
          <a:prstGeom prst="rect">
            <a:avLst/>
          </a:prstGeom>
        </p:spPr>
        <p:txBody>
          <a:bodyPr lIns="41492" tIns="41492" rIns="41492" bIns="41492"/>
          <a:lstStyle>
            <a:lvl1pPr marL="0" indent="0" algn="ctr" defTabSz="914771">
              <a:spcBef>
                <a:spcPts val="900"/>
              </a:spcBef>
              <a:buSzTx/>
              <a:buFontTx/>
              <a:buNone/>
              <a:defRPr sz="2200">
                <a:solidFill>
                  <a:srgbClr val="000000"/>
                </a:solidFill>
              </a:defRPr>
            </a:lvl1pPr>
            <a:lvl2pPr marL="0" indent="0" algn="ctr" defTabSz="914771">
              <a:spcBef>
                <a:spcPts val="900"/>
              </a:spcBef>
              <a:buSzTx/>
              <a:buFontTx/>
              <a:buNone/>
              <a:defRPr sz="2200">
                <a:solidFill>
                  <a:srgbClr val="000000"/>
                </a:solidFill>
              </a:defRPr>
            </a:lvl2pPr>
            <a:lvl3pPr marL="0" indent="0" algn="ctr" defTabSz="914771">
              <a:spcBef>
                <a:spcPts val="900"/>
              </a:spcBef>
              <a:buSzTx/>
              <a:buFontTx/>
              <a:buNone/>
              <a:defRPr sz="2200">
                <a:solidFill>
                  <a:srgbClr val="000000"/>
                </a:solidFill>
              </a:defRPr>
            </a:lvl3pPr>
            <a:lvl4pPr marL="0" indent="0" algn="ctr" defTabSz="914771">
              <a:spcBef>
                <a:spcPts val="900"/>
              </a:spcBef>
              <a:buSzTx/>
              <a:buFontTx/>
              <a:buNone/>
              <a:defRPr sz="2200">
                <a:solidFill>
                  <a:srgbClr val="000000"/>
                </a:solidFill>
              </a:defRPr>
            </a:lvl4pPr>
            <a:lvl5pPr marL="0" indent="0" algn="ctr" defTabSz="914771">
              <a:spcBef>
                <a:spcPts val="900"/>
              </a:spcBef>
              <a:buSzTx/>
              <a:buFontTx/>
              <a:buNone/>
              <a:defRPr sz="2200">
                <a:solidFill>
                  <a:srgbClr val="000000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15" name="Shape 115"/>
          <p:cNvSpPr>
            <a:spLocks noGrp="1"/>
          </p:cNvSpPr>
          <p:nvPr>
            <p:ph type="sldNum" sz="quarter" idx="2"/>
          </p:nvPr>
        </p:nvSpPr>
        <p:spPr>
          <a:xfrm>
            <a:off x="10501700" y="6469007"/>
            <a:ext cx="228888" cy="222687"/>
          </a:xfrm>
          <a:prstGeom prst="rect">
            <a:avLst/>
          </a:prstGeom>
        </p:spPr>
        <p:txBody>
          <a:bodyPr lIns="41492" tIns="41492" rIns="41492" bIns="41492" anchor="t"/>
          <a:lstStyle>
            <a:lvl1pPr algn="ctr" defTabSz="414937">
              <a:defRPr sz="1000">
                <a:solidFill>
                  <a:srgbClr val="562212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>
          <a:xfrm>
            <a:off x="8534401" y="6356351"/>
            <a:ext cx="305223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404FB-FC82-4F88-8745-FA75D7E262C6}" type="datetimeFigureOut">
              <a:rPr lang="ru-RU"/>
              <a:pPr>
                <a:defRPr/>
              </a:pPr>
              <a:t>17.02.2021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865033" y="6356351"/>
            <a:ext cx="467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>
          <a:xfrm>
            <a:off x="11078728" y="6404292"/>
            <a:ext cx="27507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6C53D-CE90-40D4-8CFE-DF229F249BB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Текст заголовка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Текст заголовка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Текст заголовка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7.jpeg"/><Relationship Id="rId7" Type="http://schemas.openxmlformats.org/officeDocument/2006/relationships/image" Target="../media/image15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9.jpeg"/><Relationship Id="rId7" Type="http://schemas.openxmlformats.org/officeDocument/2006/relationships/image" Target="../media/image1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7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8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"/>
          <p:cNvGrpSpPr>
            <a:grpSpLocks/>
          </p:cNvGrpSpPr>
          <p:nvPr/>
        </p:nvGrpSpPr>
        <p:grpSpPr bwMode="auto">
          <a:xfrm>
            <a:off x="7392144" y="357167"/>
            <a:ext cx="1623899" cy="335530"/>
            <a:chOff x="-279209" y="789315"/>
            <a:chExt cx="3491347" cy="1184043"/>
          </a:xfrm>
        </p:grpSpPr>
        <p:pic>
          <p:nvPicPr>
            <p:cNvPr id="2054" name="Изображение 13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2346" y="789315"/>
              <a:ext cx="2699792" cy="1158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5" name="Изображение 23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279209" y="978000"/>
              <a:ext cx="758468" cy="995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911424" y="2132856"/>
            <a:ext cx="10787138" cy="2448271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4500" b="1" dirty="0">
                <a:solidFill>
                  <a:srgbClr val="6D2D19"/>
                </a:solidFill>
                <a:latin typeface="+mj-lt"/>
                <a:ea typeface="+mj-ea"/>
                <a:cs typeface="+mj-cs"/>
                <a:sym typeface="Calibri"/>
              </a:rPr>
              <a:t>Меры поддержки </a:t>
            </a:r>
            <a:br>
              <a:rPr lang="ru-RU" altLang="ru-RU" sz="4500" b="1" dirty="0">
                <a:solidFill>
                  <a:srgbClr val="6D2D19"/>
                </a:solidFill>
                <a:latin typeface="+mj-lt"/>
                <a:ea typeface="+mj-ea"/>
                <a:cs typeface="+mj-cs"/>
                <a:sym typeface="Calibri"/>
              </a:rPr>
            </a:br>
            <a:r>
              <a:rPr lang="ru-RU" altLang="ru-RU" sz="4500" b="1" dirty="0">
                <a:solidFill>
                  <a:srgbClr val="6D2D19"/>
                </a:solidFill>
                <a:latin typeface="+mj-lt"/>
                <a:ea typeface="+mj-ea"/>
                <a:cs typeface="+mj-cs"/>
                <a:sym typeface="Calibri"/>
              </a:rPr>
              <a:t>социальных предпринимателей </a:t>
            </a:r>
            <a:br>
              <a:rPr lang="ru-RU" altLang="ru-RU" sz="4500" b="1" dirty="0">
                <a:solidFill>
                  <a:srgbClr val="6D2D19"/>
                </a:solidFill>
                <a:latin typeface="+mj-lt"/>
                <a:ea typeface="+mj-ea"/>
                <a:cs typeface="+mj-cs"/>
                <a:sym typeface="Calibri"/>
              </a:rPr>
            </a:br>
            <a:r>
              <a:rPr lang="ru-RU" altLang="ru-RU" sz="4500" b="1" dirty="0">
                <a:solidFill>
                  <a:srgbClr val="6D2D19"/>
                </a:solidFill>
                <a:latin typeface="+mj-lt"/>
                <a:ea typeface="+mj-ea"/>
                <a:cs typeface="+mj-cs"/>
                <a:sym typeface="Calibri"/>
              </a:rPr>
              <a:t>в Кировской области </a:t>
            </a:r>
          </a:p>
        </p:txBody>
      </p:sp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619172" y="-2123609"/>
            <a:ext cx="4248472" cy="4247217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F0FB94E0-DFF2-4D20-8DDE-DB07641B536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75309" y="53097"/>
            <a:ext cx="800627" cy="800627"/>
          </a:xfrm>
          <a:prstGeom prst="rect">
            <a:avLst/>
          </a:prstGeom>
        </p:spPr>
      </p:pic>
      <p:sp>
        <p:nvSpPr>
          <p:cNvPr id="10" name="Shape 127"/>
          <p:cNvSpPr/>
          <p:nvPr/>
        </p:nvSpPr>
        <p:spPr>
          <a:xfrm rot="11032872">
            <a:off x="9378906" y="5511697"/>
            <a:ext cx="2506815" cy="20999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01" h="19936" extrusionOk="0">
                <a:moveTo>
                  <a:pt x="18151" y="0"/>
                </a:moveTo>
                <a:cubicBezTo>
                  <a:pt x="21436" y="5576"/>
                  <a:pt x="20471" y="13414"/>
                  <a:pt x="15997" y="17507"/>
                </a:cubicBezTo>
                <a:cubicBezTo>
                  <a:pt x="11523" y="21600"/>
                  <a:pt x="5233" y="20398"/>
                  <a:pt x="1948" y="14822"/>
                </a:cubicBezTo>
                <a:cubicBezTo>
                  <a:pt x="516" y="12392"/>
                  <a:pt x="-164" y="9399"/>
                  <a:pt x="33" y="6393"/>
                </a:cubicBezTo>
                <a:lnTo>
                  <a:pt x="3142" y="6709"/>
                </a:lnTo>
                <a:cubicBezTo>
                  <a:pt x="2831" y="11463"/>
                  <a:pt x="5671" y="15631"/>
                  <a:pt x="9486" y="16019"/>
                </a:cubicBezTo>
                <a:cubicBezTo>
                  <a:pt x="13301" y="16407"/>
                  <a:pt x="16646" y="12867"/>
                  <a:pt x="16957" y="8113"/>
                </a:cubicBezTo>
                <a:cubicBezTo>
                  <a:pt x="17093" y="6041"/>
                  <a:pt x="16624" y="3977"/>
                  <a:pt x="15637" y="2300"/>
                </a:cubicBezTo>
                <a:close/>
              </a:path>
            </a:pathLst>
          </a:custGeom>
          <a:solidFill>
            <a:srgbClr val="ED5338"/>
          </a:solidFill>
          <a:ln w="12700">
            <a:miter lim="400000"/>
          </a:ln>
        </p:spPr>
        <p:txBody>
          <a:bodyPr lIns="41492" tIns="41492" rIns="41492" bIns="41492" anchor="ctr"/>
          <a:lstStyle/>
          <a:p>
            <a:pPr algn="ctr" defTabSz="414937">
              <a:defRPr sz="1200"/>
            </a:pPr>
            <a:endParaRPr/>
          </a:p>
        </p:txBody>
      </p:sp>
      <p:sp>
        <p:nvSpPr>
          <p:cNvPr id="11" name="Подзаголовок 2"/>
          <p:cNvSpPr>
            <a:spLocks noGrp="1"/>
          </p:cNvSpPr>
          <p:nvPr>
            <p:ph type="body" sz="quarter" idx="1"/>
          </p:nvPr>
        </p:nvSpPr>
        <p:spPr>
          <a:xfrm>
            <a:off x="407368" y="4869160"/>
            <a:ext cx="7277623" cy="165646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err="1" smtClean="0">
                <a:solidFill>
                  <a:srgbClr val="663300"/>
                </a:solidFill>
                <a:latin typeface="Arial" pitchFamily="34" charset="0"/>
                <a:ea typeface="+mj-ea"/>
                <a:cs typeface="Arial" pitchFamily="34" charset="0"/>
              </a:rPr>
              <a:t>Агалакова</a:t>
            </a:r>
            <a:r>
              <a:rPr lang="ru-RU" sz="2000" b="1" dirty="0" smtClean="0">
                <a:solidFill>
                  <a:srgbClr val="663300"/>
                </a:solidFill>
                <a:latin typeface="Arial" pitchFamily="34" charset="0"/>
                <a:ea typeface="+mj-ea"/>
                <a:cs typeface="Arial" pitchFamily="34" charset="0"/>
              </a:rPr>
              <a:t> Лариса </a:t>
            </a:r>
            <a:r>
              <a:rPr lang="ru-RU" sz="2000" b="1" dirty="0">
                <a:solidFill>
                  <a:srgbClr val="663300"/>
                </a:solidFill>
                <a:latin typeface="Arial" pitchFamily="34" charset="0"/>
                <a:ea typeface="+mj-ea"/>
                <a:cs typeface="Arial" pitchFamily="34" charset="0"/>
              </a:rPr>
              <a:t>Юрьевна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i="1" dirty="0" smtClean="0">
                <a:solidFill>
                  <a:srgbClr val="663300"/>
                </a:solidFill>
                <a:latin typeface="Arial" pitchFamily="34" charset="0"/>
                <a:ea typeface="+mj-ea"/>
                <a:cs typeface="Arial" pitchFamily="34" charset="0"/>
              </a:rPr>
              <a:t>заместитель </a:t>
            </a:r>
            <a:r>
              <a:rPr lang="ru-RU" sz="1600" i="1" dirty="0">
                <a:solidFill>
                  <a:srgbClr val="663300"/>
                </a:solidFill>
                <a:latin typeface="Arial" pitchFamily="34" charset="0"/>
                <a:ea typeface="+mj-ea"/>
                <a:cs typeface="Arial" pitchFamily="34" charset="0"/>
              </a:rPr>
              <a:t>министра </a:t>
            </a:r>
            <a:r>
              <a:rPr lang="ru-RU" sz="1600" i="1" dirty="0" smtClean="0">
                <a:solidFill>
                  <a:srgbClr val="663300"/>
                </a:solidFill>
                <a:latin typeface="Arial" pitchFamily="34" charset="0"/>
                <a:ea typeface="+mj-ea"/>
                <a:cs typeface="Arial" pitchFamily="34" charset="0"/>
              </a:rPr>
              <a:t>промышленности, предпринимательства                            и торговли Кировской </a:t>
            </a:r>
            <a:r>
              <a:rPr lang="ru-RU" sz="1600" i="1" dirty="0">
                <a:solidFill>
                  <a:srgbClr val="663300"/>
                </a:solidFill>
                <a:latin typeface="Arial" pitchFamily="34" charset="0"/>
                <a:ea typeface="+mj-ea"/>
                <a:cs typeface="Arial" pitchFamily="34" charset="0"/>
              </a:rPr>
              <a:t>области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911423" y="665576"/>
            <a:ext cx="10369153" cy="82865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DDB893"/>
            </a:solidFill>
          </a:ln>
        </p:spPr>
        <p:txBody>
          <a:bodyPr rtlCol="0" anchor="ctr">
            <a:noAutofit/>
          </a:bodyPr>
          <a:lstStyle/>
          <a:p>
            <a:pPr eaLnBrk="1" fontAlgn="auto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ru-RU" sz="2800" b="1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Бизнес-интенсив</a:t>
            </a:r>
            <a:r>
              <a:rPr lang="ru-RU" sz="28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«Социальное предпринимательство» 26.02.2021 – 26.03.2021</a:t>
            </a:r>
            <a:endParaRPr lang="ru-RU" altLang="ru-RU" sz="28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  <a:sym typeface="Calibri"/>
            </a:endParaRPr>
          </a:p>
        </p:txBody>
      </p:sp>
      <p:pic>
        <p:nvPicPr>
          <p:cNvPr id="23554" name="Picture 2" descr="https://orenmin.ru/images/om/news/142/modulnoe-obucheni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24392" y="1628800"/>
            <a:ext cx="1408156" cy="792088"/>
          </a:xfrm>
          <a:prstGeom prst="rect">
            <a:avLst/>
          </a:prstGeom>
          <a:noFill/>
        </p:spPr>
      </p:pic>
      <p:sp>
        <p:nvSpPr>
          <p:cNvPr id="9" name="Стрелка: вниз 10">
            <a:extLst>
              <a:ext uri="{FF2B5EF4-FFF2-40B4-BE49-F238E27FC236}">
                <a16:creationId xmlns:a16="http://schemas.microsoft.com/office/drawing/2014/main" xmlns="" id="{24C637AE-340E-476F-B5F9-D7E259BB6BFF}"/>
              </a:ext>
            </a:extLst>
          </p:cNvPr>
          <p:cNvSpPr/>
          <p:nvPr/>
        </p:nvSpPr>
        <p:spPr>
          <a:xfrm rot="16200000" flipH="1">
            <a:off x="3293187" y="1983341"/>
            <a:ext cx="285753" cy="440767"/>
          </a:xfrm>
          <a:prstGeom prst="downArrow">
            <a:avLst/>
          </a:prstGeom>
          <a:solidFill>
            <a:schemeClr val="accent4"/>
          </a:solidFill>
          <a:ln w="12700" cap="flat">
            <a:solidFill>
              <a:schemeClr val="accent2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0" name="Стрелка: вниз 10">
            <a:extLst>
              <a:ext uri="{FF2B5EF4-FFF2-40B4-BE49-F238E27FC236}">
                <a16:creationId xmlns:a16="http://schemas.microsoft.com/office/drawing/2014/main" xmlns="" id="{24C637AE-340E-476F-B5F9-D7E259BB6BFF}"/>
              </a:ext>
            </a:extLst>
          </p:cNvPr>
          <p:cNvSpPr/>
          <p:nvPr/>
        </p:nvSpPr>
        <p:spPr>
          <a:xfrm rot="16200000" flipH="1">
            <a:off x="6173507" y="1994171"/>
            <a:ext cx="285753" cy="440767"/>
          </a:xfrm>
          <a:prstGeom prst="downArrow">
            <a:avLst/>
          </a:prstGeom>
          <a:solidFill>
            <a:schemeClr val="accent4"/>
          </a:solidFill>
          <a:ln w="12700" cap="flat">
            <a:solidFill>
              <a:schemeClr val="accent2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1" name="Стрелка: вниз 10">
            <a:extLst>
              <a:ext uri="{FF2B5EF4-FFF2-40B4-BE49-F238E27FC236}">
                <a16:creationId xmlns:a16="http://schemas.microsoft.com/office/drawing/2014/main" xmlns="" id="{24C637AE-340E-476F-B5F9-D7E259BB6BFF}"/>
              </a:ext>
            </a:extLst>
          </p:cNvPr>
          <p:cNvSpPr/>
          <p:nvPr/>
        </p:nvSpPr>
        <p:spPr>
          <a:xfrm rot="16200000" flipH="1">
            <a:off x="8745275" y="1994171"/>
            <a:ext cx="285753" cy="440767"/>
          </a:xfrm>
          <a:prstGeom prst="downArrow">
            <a:avLst/>
          </a:prstGeom>
          <a:solidFill>
            <a:schemeClr val="accent4"/>
          </a:solidFill>
          <a:ln w="12700" cap="flat">
            <a:solidFill>
              <a:schemeClr val="accent2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2" name="Стрелка: вниз 10">
            <a:extLst>
              <a:ext uri="{FF2B5EF4-FFF2-40B4-BE49-F238E27FC236}">
                <a16:creationId xmlns:a16="http://schemas.microsoft.com/office/drawing/2014/main" xmlns="" id="{24C637AE-340E-476F-B5F9-D7E259BB6BFF}"/>
              </a:ext>
            </a:extLst>
          </p:cNvPr>
          <p:cNvSpPr/>
          <p:nvPr/>
        </p:nvSpPr>
        <p:spPr>
          <a:xfrm rot="16200000" flipH="1">
            <a:off x="11459920" y="1994170"/>
            <a:ext cx="285751" cy="440767"/>
          </a:xfrm>
          <a:prstGeom prst="downArrow">
            <a:avLst/>
          </a:prstGeom>
          <a:solidFill>
            <a:schemeClr val="accent4"/>
          </a:solidFill>
          <a:ln w="12700" cap="flat">
            <a:solidFill>
              <a:schemeClr val="accent2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3" name="Стрелка: вниз 10">
            <a:extLst>
              <a:ext uri="{FF2B5EF4-FFF2-40B4-BE49-F238E27FC236}">
                <a16:creationId xmlns:a16="http://schemas.microsoft.com/office/drawing/2014/main" xmlns="" id="{24C637AE-340E-476F-B5F9-D7E259BB6BFF}"/>
              </a:ext>
            </a:extLst>
          </p:cNvPr>
          <p:cNvSpPr/>
          <p:nvPr/>
        </p:nvSpPr>
        <p:spPr>
          <a:xfrm rot="16200000" flipH="1">
            <a:off x="484876" y="4215588"/>
            <a:ext cx="285751" cy="440767"/>
          </a:xfrm>
          <a:prstGeom prst="downArrow">
            <a:avLst/>
          </a:prstGeom>
          <a:solidFill>
            <a:schemeClr val="accent4"/>
          </a:solidFill>
          <a:ln w="12700" cap="flat">
            <a:solidFill>
              <a:schemeClr val="accent2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4" name="Стрелка: вниз 10">
            <a:extLst>
              <a:ext uri="{FF2B5EF4-FFF2-40B4-BE49-F238E27FC236}">
                <a16:creationId xmlns:a16="http://schemas.microsoft.com/office/drawing/2014/main" xmlns="" id="{24C637AE-340E-476F-B5F9-D7E259BB6BFF}"/>
              </a:ext>
            </a:extLst>
          </p:cNvPr>
          <p:cNvSpPr/>
          <p:nvPr/>
        </p:nvSpPr>
        <p:spPr>
          <a:xfrm rot="16200000" flipH="1">
            <a:off x="4013267" y="4143581"/>
            <a:ext cx="285753" cy="440767"/>
          </a:xfrm>
          <a:prstGeom prst="downArrow">
            <a:avLst/>
          </a:prstGeom>
          <a:solidFill>
            <a:schemeClr val="accent4"/>
          </a:solidFill>
          <a:ln w="12700" cap="flat">
            <a:solidFill>
              <a:schemeClr val="accent2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5" name="Стрелка: вниз 10">
            <a:extLst>
              <a:ext uri="{FF2B5EF4-FFF2-40B4-BE49-F238E27FC236}">
                <a16:creationId xmlns:a16="http://schemas.microsoft.com/office/drawing/2014/main" xmlns="" id="{24C637AE-340E-476F-B5F9-D7E259BB6BFF}"/>
              </a:ext>
            </a:extLst>
          </p:cNvPr>
          <p:cNvSpPr/>
          <p:nvPr/>
        </p:nvSpPr>
        <p:spPr>
          <a:xfrm rot="16200000" flipH="1">
            <a:off x="6821579" y="4143581"/>
            <a:ext cx="285753" cy="440767"/>
          </a:xfrm>
          <a:prstGeom prst="downArrow">
            <a:avLst/>
          </a:prstGeom>
          <a:solidFill>
            <a:schemeClr val="accent4"/>
          </a:solidFill>
          <a:ln w="12700" cap="flat">
            <a:solidFill>
              <a:schemeClr val="accent2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63352" y="2492896"/>
            <a:ext cx="2952328" cy="1224136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500" b="1" dirty="0" smtClean="0">
                <a:solidFill>
                  <a:srgbClr val="6D2D19"/>
                </a:solidFill>
                <a:latin typeface="+mj-lt"/>
                <a:ea typeface="+mj-ea"/>
                <a:cs typeface="+mj-cs"/>
              </a:rPr>
              <a:t>Обучающая программа, которая позволит участникам за период обучения пройти путь от идеи до сформированного бизнес -проекта</a:t>
            </a:r>
            <a:endParaRPr lang="ru-RU" sz="1500" b="1" dirty="0">
              <a:solidFill>
                <a:srgbClr val="6D2D1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667108" y="2492896"/>
            <a:ext cx="2428892" cy="1221856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500" b="1" dirty="0" smtClean="0">
                <a:solidFill>
                  <a:srgbClr val="6D2D19"/>
                </a:solidFill>
                <a:latin typeface="+mj-lt"/>
                <a:ea typeface="+mj-ea"/>
                <a:cs typeface="+mj-cs"/>
              </a:rPr>
              <a:t>Проработка бизнес – модели и экономика социального предприятия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596066" y="2492896"/>
            <a:ext cx="2020214" cy="1221856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500" b="1" dirty="0" smtClean="0">
                <a:solidFill>
                  <a:srgbClr val="6D2D19"/>
                </a:solidFill>
                <a:latin typeface="+mj-lt"/>
                <a:ea typeface="+mj-ea"/>
                <a:cs typeface="+mj-cs"/>
              </a:rPr>
              <a:t>Проектное управление</a:t>
            </a:r>
            <a:endParaRPr lang="ru-RU" sz="1500" b="1" dirty="0">
              <a:solidFill>
                <a:srgbClr val="6D2D1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9167834" y="2492896"/>
            <a:ext cx="2328766" cy="1212332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500" b="1" dirty="0" smtClean="0">
                <a:solidFill>
                  <a:srgbClr val="6D2D19"/>
                </a:solidFill>
                <a:latin typeface="+mj-lt"/>
                <a:ea typeface="+mj-ea"/>
                <a:cs typeface="+mj-cs"/>
              </a:rPr>
              <a:t>Инструменты маркетинга и продвижения</a:t>
            </a:r>
            <a:endParaRPr lang="ru-RU" sz="1500" b="1" dirty="0">
              <a:solidFill>
                <a:srgbClr val="6D2D1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67408" y="4797152"/>
            <a:ext cx="3096344" cy="1008112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500" b="1" dirty="0" smtClean="0">
                <a:solidFill>
                  <a:srgbClr val="6D2D19"/>
                </a:solidFill>
                <a:latin typeface="+mj-lt"/>
                <a:ea typeface="+mj-ea"/>
                <a:cs typeface="+mj-cs"/>
              </a:rPr>
              <a:t>Подготовка заявок на конкурс «Социальный предприниматель России» и в реестр социальных предпринимателей</a:t>
            </a:r>
            <a:endParaRPr lang="ru-RU" sz="1500" b="1" dirty="0">
              <a:solidFill>
                <a:srgbClr val="6D2D1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372368" y="4810251"/>
            <a:ext cx="2286016" cy="1000132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500" b="1" dirty="0" smtClean="0">
                <a:solidFill>
                  <a:srgbClr val="6D2D19"/>
                </a:solidFill>
              </a:rPr>
              <a:t>Гранты для развития </a:t>
            </a:r>
            <a:r>
              <a:rPr lang="ru-RU" sz="1500" b="1" dirty="0" smtClean="0">
                <a:solidFill>
                  <a:srgbClr val="6D2D19"/>
                </a:solidFill>
              </a:rPr>
              <a:t>социального бизнеса</a:t>
            </a:r>
            <a:endParaRPr lang="ru-RU" sz="1500" b="1" dirty="0">
              <a:solidFill>
                <a:srgbClr val="6D2D19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392144" y="4797152"/>
            <a:ext cx="2592288" cy="1000132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defRPr/>
            </a:pPr>
            <a:r>
              <a:rPr lang="ru-RU" sz="1500" b="1" dirty="0" smtClean="0">
                <a:solidFill>
                  <a:srgbClr val="6D2D19"/>
                </a:solidFill>
                <a:latin typeface="+mj-lt"/>
                <a:ea typeface="+mj-ea"/>
                <a:cs typeface="+mj-cs"/>
              </a:rPr>
              <a:t>Спикеры:</a:t>
            </a:r>
            <a:endParaRPr lang="ru-RU" sz="1500" b="1" dirty="0">
              <a:solidFill>
                <a:srgbClr val="6D2D19"/>
              </a:solidFill>
              <a:latin typeface="+mj-lt"/>
              <a:ea typeface="+mj-ea"/>
              <a:cs typeface="+mj-cs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ru-RU" sz="1500" b="1" dirty="0" smtClean="0">
                <a:solidFill>
                  <a:srgbClr val="6D2D19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1500" b="1" dirty="0" smtClean="0">
                <a:solidFill>
                  <a:srgbClr val="6D2D19"/>
                </a:solidFill>
                <a:latin typeface="+mj-lt"/>
                <a:ea typeface="+mj-ea"/>
                <a:cs typeface="+mj-cs"/>
              </a:rPr>
              <a:t>г. Москва;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1500" b="1" dirty="0" smtClean="0">
                <a:solidFill>
                  <a:srgbClr val="6D2D19"/>
                </a:solidFill>
                <a:latin typeface="+mj-lt"/>
                <a:ea typeface="+mj-ea"/>
                <a:cs typeface="+mj-cs"/>
              </a:rPr>
              <a:t>г</a:t>
            </a:r>
            <a:r>
              <a:rPr lang="ru-RU" sz="1500" b="1" dirty="0" smtClean="0">
                <a:solidFill>
                  <a:srgbClr val="6D2D19"/>
                </a:solidFill>
                <a:latin typeface="+mj-lt"/>
                <a:ea typeface="+mj-ea"/>
                <a:cs typeface="+mj-cs"/>
              </a:rPr>
              <a:t>. Санкт-Петербург;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1500" b="1" dirty="0" smtClean="0">
                <a:solidFill>
                  <a:srgbClr val="6D2D19"/>
                </a:solidFill>
                <a:latin typeface="+mj-lt"/>
                <a:ea typeface="+mj-ea"/>
                <a:cs typeface="+mj-cs"/>
              </a:rPr>
              <a:t>г</a:t>
            </a:r>
            <a:r>
              <a:rPr lang="ru-RU" sz="1500" b="1" dirty="0" smtClean="0">
                <a:solidFill>
                  <a:srgbClr val="6D2D19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1500" b="1" dirty="0" smtClean="0">
                <a:solidFill>
                  <a:srgbClr val="6D2D19"/>
                </a:solidFill>
                <a:latin typeface="+mj-lt"/>
                <a:ea typeface="+mj-ea"/>
                <a:cs typeface="+mj-cs"/>
              </a:rPr>
              <a:t>Киров</a:t>
            </a:r>
            <a:endParaRPr lang="ru-RU" sz="1500" b="1" dirty="0" smtClean="0">
              <a:solidFill>
                <a:srgbClr val="6D2D19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4" name="Picture 3" descr="C:\Users\agorinova\Desktop\0073-071-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5400" y="1484784"/>
            <a:ext cx="1000132" cy="10001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6" name="Picture 4" descr="https://info.alchemiseconsulting.com/hs-fs/hubfs/Stock%20images/3D%20pensive%20business%20man%20with%20a%20thought%20bubble%20-%20isolated%20over%20white.jpeg?width=708&amp;name=3D%20pensive%20business%20man%20with%20a%20thought%20bubble%20-%20isolated%20over%20white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51784" y="1501868"/>
            <a:ext cx="864096" cy="980043"/>
          </a:xfrm>
          <a:prstGeom prst="rect">
            <a:avLst/>
          </a:prstGeom>
          <a:noFill/>
        </p:spPr>
      </p:pic>
      <p:pic>
        <p:nvPicPr>
          <p:cNvPr id="23558" name="Picture 6" descr="https://im0-tub-ru.yandex.net/i?id=db70bbd51c85f28fcd6b7ca87c4fd78d&amp;n=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60096" y="1556792"/>
            <a:ext cx="1224136" cy="929552"/>
          </a:xfrm>
          <a:prstGeom prst="rect">
            <a:avLst/>
          </a:prstGeom>
          <a:noFill/>
        </p:spPr>
      </p:pic>
      <p:pic>
        <p:nvPicPr>
          <p:cNvPr id="23560" name="Picture 8" descr="https://kartingrf.ru/upload/iblock/009/zayavka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83432" y="3861048"/>
            <a:ext cx="1944216" cy="903422"/>
          </a:xfrm>
          <a:prstGeom prst="rect">
            <a:avLst/>
          </a:prstGeom>
          <a:noFill/>
        </p:spPr>
      </p:pic>
      <p:pic>
        <p:nvPicPr>
          <p:cNvPr id="29" name="Picture 6" descr="https://thumbs.dreamstime.com/b/3d-%D0%BC%D0%B0%D0%BB%D1%8B%D0%B5-%D0%BB%D1%8E%D0%B4%D0%B8-%D1%84%D0%B8%D0%BD%D0%B0%D0%BD%D1%81%D0%BE%D0%B2%D0%BE%D1%85%D0%BE%D0%B7%D1%8F%D0%B9%D1%81%D1%82%D0%B2%D0%B5%D0%BD%D0%BD%D1%8B%D0%B9-%D1%83%D1%81%D0%BF%D0%B5%D1%85-2928036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71864" y="3861048"/>
            <a:ext cx="1008112" cy="936104"/>
          </a:xfrm>
          <a:prstGeom prst="rect">
            <a:avLst/>
          </a:prstGeom>
          <a:noFill/>
        </p:spPr>
      </p:pic>
      <p:pic>
        <p:nvPicPr>
          <p:cNvPr id="3074" name="Picture 2" descr="https://xn---43-9cdulgg0aog6b.xn--p1ai/media/events/250/%D0%90%D1%84%D0%B8%D1%88%D0%B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24191" y="3789040"/>
            <a:ext cx="1630857" cy="989435"/>
          </a:xfrm>
          <a:prstGeom prst="rect">
            <a:avLst/>
          </a:prstGeom>
          <a:noFill/>
        </p:spPr>
      </p:pic>
      <p:sp>
        <p:nvSpPr>
          <p:cNvPr id="25" name="Скругленный прямоугольник 24"/>
          <p:cNvSpPr/>
          <p:nvPr/>
        </p:nvSpPr>
        <p:spPr>
          <a:xfrm>
            <a:off x="2423592" y="6093296"/>
            <a:ext cx="6408712" cy="576064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500" b="1" dirty="0" smtClean="0">
                <a:solidFill>
                  <a:srgbClr val="6D2D19"/>
                </a:solidFill>
                <a:latin typeface="+mj-lt"/>
                <a:ea typeface="+mj-ea"/>
                <a:cs typeface="+mj-cs"/>
              </a:rPr>
              <a:t>Регистрация на сайте: </a:t>
            </a:r>
            <a:r>
              <a:rPr lang="ru-RU" sz="1500" b="1" u="sng" dirty="0" smtClean="0">
                <a:solidFill>
                  <a:srgbClr val="703016"/>
                </a:solidFill>
                <a:latin typeface="+mj-lt"/>
                <a:ea typeface="+mj-ea"/>
                <a:cs typeface="+mj-cs"/>
              </a:rPr>
              <a:t>социальный бизнес43.рф</a:t>
            </a:r>
          </a:p>
          <a:p>
            <a:pPr algn="ctr">
              <a:defRPr/>
            </a:pPr>
            <a:r>
              <a:rPr lang="ru-RU" sz="1500" b="1" u="sng" dirty="0" smtClean="0">
                <a:solidFill>
                  <a:srgbClr val="703016"/>
                </a:solidFill>
                <a:latin typeface="+mj-lt"/>
                <a:ea typeface="+mj-ea"/>
                <a:cs typeface="+mj-cs"/>
              </a:rPr>
              <a:t>т</a:t>
            </a:r>
            <a:r>
              <a:rPr lang="ru-RU" sz="1500" b="1" u="sng" dirty="0" smtClean="0">
                <a:solidFill>
                  <a:srgbClr val="703016"/>
                </a:solidFill>
                <a:latin typeface="+mj-lt"/>
                <a:ea typeface="+mj-ea"/>
                <a:cs typeface="+mj-cs"/>
              </a:rPr>
              <a:t>ел. +7 (8332) 32-60-90, 410-410 </a:t>
            </a:r>
            <a:r>
              <a:rPr lang="ru-RU" sz="1500" b="1" u="sng" dirty="0" smtClean="0">
                <a:solidFill>
                  <a:srgbClr val="703016"/>
                </a:solidFill>
                <a:latin typeface="+mj-lt"/>
                <a:ea typeface="+mj-ea"/>
                <a:cs typeface="+mj-cs"/>
              </a:rPr>
              <a:t> </a:t>
            </a:r>
            <a:endParaRPr lang="ru-RU" sz="1500" b="1" u="sng" dirty="0">
              <a:solidFill>
                <a:srgbClr val="703016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8" name="image63.jpeg" descr="Artboard 8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Прямоугольник 1"/>
          <p:cNvSpPr/>
          <p:nvPr/>
        </p:nvSpPr>
        <p:spPr>
          <a:xfrm>
            <a:off x="6003639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74439" y="2705726"/>
            <a:ext cx="7427862" cy="144654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4400" dirty="0">
                <a:solidFill>
                  <a:srgbClr val="5D3F21"/>
                </a:solidFill>
                <a:latin typeface="Arial Black" pitchFamily="34" charset="0"/>
              </a:rPr>
              <a:t>Спасибо за внимание!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ru-RU" sz="4400" dirty="0">
              <a:solidFill>
                <a:srgbClr val="5D3F21"/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15480" y="3717032"/>
            <a:ext cx="9145016" cy="2372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ctr">
              <a:spcBef>
                <a:spcPts val="110"/>
              </a:spcBef>
            </a:pPr>
            <a:r>
              <a:rPr lang="ru-RU" sz="2400" spc="-70" dirty="0">
                <a:latin typeface="Circe Bold" pitchFamily="34" charset="-52"/>
                <a:cs typeface="Circe"/>
              </a:rPr>
              <a:t>г.</a:t>
            </a:r>
            <a:r>
              <a:rPr lang="ru-RU" sz="2400" spc="-160" dirty="0">
                <a:latin typeface="Circe Bold" pitchFamily="34" charset="-52"/>
                <a:cs typeface="Circe"/>
              </a:rPr>
              <a:t>  </a:t>
            </a:r>
            <a:r>
              <a:rPr lang="ru-RU" sz="2400" dirty="0">
                <a:latin typeface="Circe Bold" pitchFamily="34" charset="-52"/>
                <a:cs typeface="Circe"/>
              </a:rPr>
              <a:t>Киров,</a:t>
            </a:r>
            <a:r>
              <a:rPr lang="ru-RU" sz="2400" spc="-160" dirty="0">
                <a:latin typeface="Circe Bold" pitchFamily="34" charset="-52"/>
                <a:cs typeface="Circe"/>
              </a:rPr>
              <a:t> </a:t>
            </a:r>
            <a:r>
              <a:rPr lang="ru-RU" sz="2400" dirty="0">
                <a:latin typeface="Circe Bold" pitchFamily="34" charset="-52"/>
                <a:cs typeface="Circe"/>
              </a:rPr>
              <a:t>Динамовский</a:t>
            </a:r>
            <a:r>
              <a:rPr lang="ru-RU" sz="2400" spc="-5" dirty="0">
                <a:latin typeface="Circe Bold" pitchFamily="34" charset="-52"/>
                <a:cs typeface="Circe"/>
              </a:rPr>
              <a:t> </a:t>
            </a:r>
            <a:r>
              <a:rPr lang="ru-RU" sz="2400" dirty="0">
                <a:latin typeface="Circe Bold" pitchFamily="34" charset="-52"/>
                <a:cs typeface="Circe"/>
              </a:rPr>
              <a:t>проезд,</a:t>
            </a:r>
            <a:r>
              <a:rPr lang="ru-RU" sz="2400" spc="-160" dirty="0">
                <a:latin typeface="Circe Bold" pitchFamily="34" charset="-52"/>
                <a:cs typeface="Circe"/>
              </a:rPr>
              <a:t> </a:t>
            </a:r>
            <a:r>
              <a:rPr lang="ru-RU" sz="2400" dirty="0">
                <a:latin typeface="Circe Bold" pitchFamily="34" charset="-52"/>
                <a:cs typeface="Circe"/>
              </a:rPr>
              <a:t>4,</a:t>
            </a:r>
            <a:r>
              <a:rPr lang="ru-RU" sz="2400" spc="-160" dirty="0">
                <a:latin typeface="Circe Bold" pitchFamily="34" charset="-52"/>
                <a:cs typeface="Circe"/>
              </a:rPr>
              <a:t> </a:t>
            </a:r>
            <a:r>
              <a:rPr lang="ru-RU" sz="2400" dirty="0">
                <a:latin typeface="Circe Bold" pitchFamily="34" charset="-52"/>
                <a:cs typeface="Circe"/>
              </a:rPr>
              <a:t>2-3</a:t>
            </a:r>
            <a:r>
              <a:rPr lang="ru-RU" sz="2400" spc="-5" dirty="0">
                <a:latin typeface="Circe Bold" pitchFamily="34" charset="-52"/>
                <a:cs typeface="Circe"/>
              </a:rPr>
              <a:t> </a:t>
            </a:r>
            <a:r>
              <a:rPr lang="ru-RU" sz="2400" dirty="0">
                <a:latin typeface="Circe Bold" pitchFamily="34" charset="-52"/>
                <a:cs typeface="Circe"/>
              </a:rPr>
              <a:t>этаж,</a:t>
            </a:r>
            <a:r>
              <a:rPr lang="ru-RU" sz="2400" spc="-160" dirty="0">
                <a:latin typeface="Circe Bold" pitchFamily="34" charset="-52"/>
                <a:cs typeface="Circe"/>
              </a:rPr>
              <a:t> </a:t>
            </a:r>
            <a:r>
              <a:rPr lang="ru-RU" sz="2400" dirty="0">
                <a:latin typeface="Circe Bold" pitchFamily="34" charset="-52"/>
                <a:cs typeface="Circe"/>
              </a:rPr>
              <a:t>610002</a:t>
            </a:r>
          </a:p>
          <a:p>
            <a:pPr marL="12700" algn="ctr">
              <a:spcBef>
                <a:spcPts val="110"/>
              </a:spcBef>
            </a:pPr>
            <a:endParaRPr lang="ru-RU" sz="2400" dirty="0">
              <a:latin typeface="Circe Bold" pitchFamily="34" charset="-52"/>
              <a:cs typeface="Circe"/>
            </a:endParaRPr>
          </a:p>
          <a:p>
            <a:pPr marL="12700" algn="ctr">
              <a:spcBef>
                <a:spcPts val="110"/>
              </a:spcBef>
            </a:pPr>
            <a:r>
              <a:rPr lang="ru-RU" sz="2400" dirty="0">
                <a:latin typeface="Circe Bold" pitchFamily="34" charset="-52"/>
                <a:cs typeface="Circe"/>
              </a:rPr>
              <a:t>+7 (8332) 410-410 (доб. 736)</a:t>
            </a:r>
          </a:p>
          <a:p>
            <a:pPr marL="12700" algn="ctr">
              <a:spcBef>
                <a:spcPts val="110"/>
              </a:spcBef>
            </a:pPr>
            <a:endParaRPr lang="ru-RU" sz="2400" spc="5" dirty="0">
              <a:latin typeface="Circe Bold" pitchFamily="34" charset="-52"/>
              <a:cs typeface="Circe"/>
            </a:endParaRPr>
          </a:p>
          <a:p>
            <a:pPr marL="12700" algn="ctr">
              <a:spcBef>
                <a:spcPts val="110"/>
              </a:spcBef>
            </a:pPr>
            <a:r>
              <a:rPr lang="ru-RU" sz="2400" spc="5" dirty="0">
                <a:latin typeface="Circe Bold" pitchFamily="34" charset="-52"/>
                <a:cs typeface="Circe"/>
              </a:rPr>
              <a:t>сайт: мойбизнес-43.рф</a:t>
            </a:r>
          </a:p>
          <a:p>
            <a:pPr marL="12700" algn="ctr">
              <a:spcBef>
                <a:spcPts val="110"/>
              </a:spcBef>
            </a:pPr>
            <a:r>
              <a:rPr lang="ru-RU" sz="2400" spc="5" dirty="0" err="1">
                <a:latin typeface="Circe Bold" pitchFamily="34" charset="-52"/>
                <a:cs typeface="Circe"/>
              </a:rPr>
              <a:t>e-mail</a:t>
            </a:r>
            <a:r>
              <a:rPr lang="ru-RU" sz="2400" spc="5" dirty="0">
                <a:latin typeface="Circe Bold" pitchFamily="34" charset="-52"/>
                <a:cs typeface="Circe"/>
              </a:rPr>
              <a:t>: </a:t>
            </a:r>
            <a:r>
              <a:rPr lang="en-US" sz="2400" spc="5" dirty="0">
                <a:solidFill>
                  <a:schemeClr val="tx1"/>
                </a:solidFill>
                <a:latin typeface="Circe Bold" pitchFamily="34" charset="-52"/>
                <a:cs typeface="Circe"/>
              </a:rPr>
              <a:t>mail@kfpp.ru</a:t>
            </a:r>
            <a:endParaRPr lang="ru-RU" sz="2400" dirty="0">
              <a:latin typeface="Circe Bold" pitchFamily="34" charset="-52"/>
              <a:cs typeface="Circe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588241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sun1-84.userapi.com/c855020/v855020734/ad82b/eKUEBo3yhC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96528" y="1000108"/>
            <a:ext cx="1919536" cy="1252498"/>
          </a:xfrm>
          <a:prstGeom prst="rect">
            <a:avLst/>
          </a:prstGeom>
          <a:noFill/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67408" y="884109"/>
            <a:ext cx="9215502" cy="192882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ru-RU" altLang="ru-RU" sz="3200" b="1" dirty="0">
                <a:solidFill>
                  <a:srgbClr val="6D2D19"/>
                </a:solidFill>
                <a:latin typeface="+mj-lt"/>
                <a:ea typeface="+mj-ea"/>
                <a:cs typeface="+mj-cs"/>
                <a:sym typeface="Calibri"/>
              </a:rPr>
              <a:t>Социальное предпринимательство </a:t>
            </a:r>
            <a:br>
              <a:rPr lang="ru-RU" altLang="ru-RU" sz="3200" b="1" dirty="0">
                <a:solidFill>
                  <a:srgbClr val="6D2D19"/>
                </a:solidFill>
                <a:latin typeface="+mj-lt"/>
                <a:ea typeface="+mj-ea"/>
                <a:cs typeface="+mj-cs"/>
                <a:sym typeface="Calibri"/>
              </a:rPr>
            </a:br>
            <a:r>
              <a:rPr lang="ru-RU" altLang="ru-RU" sz="2000" b="1" dirty="0">
                <a:solidFill>
                  <a:schemeClr val="tx1"/>
                </a:solidFill>
                <a:latin typeface="+mj-lt"/>
                <a:ea typeface="+mj-ea"/>
                <a:cs typeface="+mj-cs"/>
                <a:sym typeface="Calibri"/>
              </a:rPr>
              <a:t>предпринимательская деятельность, направленная на достижение общественно полезных целей, способствующая решению социальных проблем граждан и общества</a:t>
            </a:r>
            <a:br>
              <a:rPr lang="ru-RU" altLang="ru-RU" sz="2000" b="1" dirty="0">
                <a:solidFill>
                  <a:schemeClr val="tx1"/>
                </a:solidFill>
                <a:latin typeface="+mj-lt"/>
                <a:ea typeface="+mj-ea"/>
                <a:cs typeface="+mj-cs"/>
                <a:sym typeface="Calibri"/>
              </a:rPr>
            </a:br>
            <a:r>
              <a:rPr lang="ru-RU" altLang="ru-RU" sz="2000" b="1" dirty="0">
                <a:solidFill>
                  <a:schemeClr val="tx1"/>
                </a:solidFill>
                <a:latin typeface="+mj-lt"/>
                <a:ea typeface="+mj-ea"/>
                <a:cs typeface="+mj-cs"/>
                <a:sym typeface="Calibri"/>
              </a:rPr>
              <a:t>(ФЗ от 24.07.2007 № 209-ФЗ «О развитии малого и среднего предпринимательства в Российской Федерации»)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806547" y="3287733"/>
            <a:ext cx="10293154" cy="57150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1492" tIns="41492" rIns="41492" bIns="41492" rtlCol="0" anchor="b">
            <a:noAutofit/>
          </a:bodyPr>
          <a:lstStyle/>
          <a:p>
            <a:pPr marL="0" marR="0" lvl="0" indent="0" algn="ctr" defTabSz="914771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3200" b="1" dirty="0">
                <a:solidFill>
                  <a:srgbClr val="6D2D19"/>
                </a:solidFill>
                <a:sym typeface="Calibri Light"/>
              </a:rPr>
              <a:t>Категории субъектов МСП – социальных предприятий:</a:t>
            </a:r>
          </a:p>
        </p:txBody>
      </p:sp>
      <p:grpSp>
        <p:nvGrpSpPr>
          <p:cNvPr id="27" name="Группа 26"/>
          <p:cNvGrpSpPr/>
          <p:nvPr/>
        </p:nvGrpSpPr>
        <p:grpSpPr>
          <a:xfrm>
            <a:off x="238084" y="4071942"/>
            <a:ext cx="11644394" cy="2093362"/>
            <a:chOff x="166646" y="3500438"/>
            <a:chExt cx="11644394" cy="1650981"/>
          </a:xfrm>
        </p:grpSpPr>
        <p:grpSp>
          <p:nvGrpSpPr>
            <p:cNvPr id="16" name="Группа 15"/>
            <p:cNvGrpSpPr/>
            <p:nvPr/>
          </p:nvGrpSpPr>
          <p:grpSpPr>
            <a:xfrm>
              <a:off x="166646" y="3500438"/>
              <a:ext cx="2714644" cy="1643050"/>
              <a:chOff x="6381752" y="4857760"/>
              <a:chExt cx="2714644" cy="1643050"/>
            </a:xfrm>
          </p:grpSpPr>
          <p:sp>
            <p:nvSpPr>
              <p:cNvPr id="14" name="Овал 13"/>
              <p:cNvSpPr/>
              <p:nvPr/>
            </p:nvSpPr>
            <p:spPr>
              <a:xfrm>
                <a:off x="6381752" y="4857760"/>
                <a:ext cx="2714644" cy="1643050"/>
              </a:xfrm>
              <a:prstGeom prst="ellipse">
                <a:avLst/>
              </a:prstGeom>
              <a:solidFill>
                <a:srgbClr val="DDB893"/>
              </a:solidFill>
              <a:ln w="12700" cap="flat">
                <a:solidFill>
                  <a:srgbClr val="DDB893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endParaRPr>
              </a:p>
            </p:txBody>
          </p:sp>
          <p:sp>
            <p:nvSpPr>
              <p:cNvPr id="15" name="Прямоугольник 14"/>
              <p:cNvSpPr/>
              <p:nvPr/>
            </p:nvSpPr>
            <p:spPr>
              <a:xfrm>
                <a:off x="6381752" y="5000636"/>
                <a:ext cx="2714644" cy="12311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2000" b="1" i="1" dirty="0">
                    <a:solidFill>
                      <a:schemeClr val="bg1"/>
                    </a:solidFill>
                  </a:rPr>
                  <a:t>1. </a:t>
                </a:r>
              </a:p>
              <a:p>
                <a:pPr algn="ctr"/>
                <a:r>
                  <a:rPr lang="ru-RU" b="1" i="1" dirty="0">
                    <a:solidFill>
                      <a:schemeClr val="bg1"/>
                    </a:solidFill>
                  </a:rPr>
                  <a:t>Работники –</a:t>
                </a:r>
              </a:p>
              <a:p>
                <a:pPr algn="ctr"/>
                <a:r>
                  <a:rPr lang="ru-RU" b="1" i="1" dirty="0">
                    <a:solidFill>
                      <a:schemeClr val="bg1"/>
                    </a:solidFill>
                  </a:rPr>
                  <a:t>социально </a:t>
                </a:r>
              </a:p>
              <a:p>
                <a:pPr algn="ctr"/>
                <a:r>
                  <a:rPr lang="ru-RU" b="1" i="1" dirty="0">
                    <a:solidFill>
                      <a:schemeClr val="bg1"/>
                    </a:solidFill>
                  </a:rPr>
                  <a:t>уязвимые граждане</a:t>
                </a:r>
              </a:p>
            </p:txBody>
          </p:sp>
        </p:grpSp>
        <p:grpSp>
          <p:nvGrpSpPr>
            <p:cNvPr id="18" name="Группа 17"/>
            <p:cNvGrpSpPr/>
            <p:nvPr/>
          </p:nvGrpSpPr>
          <p:grpSpPr>
            <a:xfrm>
              <a:off x="6096000" y="3500438"/>
              <a:ext cx="2786082" cy="1643050"/>
              <a:chOff x="6310314" y="4857760"/>
              <a:chExt cx="2786082" cy="1643050"/>
            </a:xfrm>
          </p:grpSpPr>
          <p:sp>
            <p:nvSpPr>
              <p:cNvPr id="19" name="Овал 18"/>
              <p:cNvSpPr/>
              <p:nvPr/>
            </p:nvSpPr>
            <p:spPr>
              <a:xfrm>
                <a:off x="6310314" y="4857760"/>
                <a:ext cx="2714644" cy="1643050"/>
              </a:xfrm>
              <a:prstGeom prst="ellipse">
                <a:avLst/>
              </a:prstGeom>
              <a:solidFill>
                <a:srgbClr val="DDB893"/>
              </a:solidFill>
              <a:ln w="12700" cap="flat">
                <a:solidFill>
                  <a:srgbClr val="DDB893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endParaRPr>
              </a:p>
            </p:txBody>
          </p:sp>
          <p:sp>
            <p:nvSpPr>
              <p:cNvPr id="20" name="Прямоугольник 19"/>
              <p:cNvSpPr/>
              <p:nvPr/>
            </p:nvSpPr>
            <p:spPr>
              <a:xfrm>
                <a:off x="6381752" y="5000636"/>
                <a:ext cx="2714644" cy="9709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2000" b="1" i="1" dirty="0">
                    <a:solidFill>
                      <a:schemeClr val="bg1"/>
                    </a:solidFill>
                  </a:rPr>
                  <a:t>3. </a:t>
                </a:r>
              </a:p>
              <a:p>
                <a:pPr algn="ctr"/>
                <a:r>
                  <a:rPr lang="ru-RU" b="1" i="1" dirty="0">
                    <a:solidFill>
                      <a:schemeClr val="bg1"/>
                    </a:solidFill>
                  </a:rPr>
                  <a:t>Производство</a:t>
                </a:r>
              </a:p>
              <a:p>
                <a:pPr algn="ctr"/>
                <a:r>
                  <a:rPr lang="ru-RU" b="1" i="1" dirty="0">
                    <a:solidFill>
                      <a:schemeClr val="bg1"/>
                    </a:solidFill>
                  </a:rPr>
                  <a:t>Товаров для социально уязвимых граждан</a:t>
                </a:r>
              </a:p>
            </p:txBody>
          </p:sp>
        </p:grpSp>
        <p:grpSp>
          <p:nvGrpSpPr>
            <p:cNvPr id="21" name="Группа 20"/>
            <p:cNvGrpSpPr/>
            <p:nvPr/>
          </p:nvGrpSpPr>
          <p:grpSpPr>
            <a:xfrm>
              <a:off x="3167042" y="3500438"/>
              <a:ext cx="2714644" cy="1650981"/>
              <a:chOff x="6381752" y="4857760"/>
              <a:chExt cx="2714644" cy="1650981"/>
            </a:xfrm>
          </p:grpSpPr>
          <p:sp>
            <p:nvSpPr>
              <p:cNvPr id="22" name="Овал 21"/>
              <p:cNvSpPr/>
              <p:nvPr/>
            </p:nvSpPr>
            <p:spPr>
              <a:xfrm>
                <a:off x="6381752" y="4857760"/>
                <a:ext cx="2714644" cy="1643050"/>
              </a:xfrm>
              <a:prstGeom prst="ellipse">
                <a:avLst/>
              </a:prstGeom>
              <a:solidFill>
                <a:srgbClr val="DDB893"/>
              </a:solidFill>
              <a:ln w="12700" cap="flat">
                <a:solidFill>
                  <a:srgbClr val="DDB893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endParaRPr>
              </a:p>
            </p:txBody>
          </p:sp>
          <p:sp>
            <p:nvSpPr>
              <p:cNvPr id="23" name="Прямоугольник 22"/>
              <p:cNvSpPr/>
              <p:nvPr/>
            </p:nvSpPr>
            <p:spPr>
              <a:xfrm>
                <a:off x="6381752" y="5000636"/>
                <a:ext cx="2714644" cy="15081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2000" b="1" i="1" dirty="0">
                    <a:solidFill>
                      <a:schemeClr val="bg1"/>
                    </a:solidFill>
                  </a:rPr>
                  <a:t>2. </a:t>
                </a:r>
              </a:p>
              <a:p>
                <a:pPr algn="ctr"/>
                <a:r>
                  <a:rPr lang="ru-RU" b="1" i="1" dirty="0">
                    <a:solidFill>
                      <a:schemeClr val="bg1"/>
                    </a:solidFill>
                  </a:rPr>
                  <a:t>Реализация товаров,</a:t>
                </a:r>
              </a:p>
              <a:p>
                <a:pPr algn="ctr"/>
                <a:r>
                  <a:rPr lang="ru-RU" b="1" i="1" dirty="0">
                    <a:solidFill>
                      <a:schemeClr val="bg1"/>
                    </a:solidFill>
                  </a:rPr>
                  <a:t>произведенных социально уязвимыми гражданами</a:t>
                </a:r>
              </a:p>
            </p:txBody>
          </p:sp>
        </p:grpSp>
        <p:grpSp>
          <p:nvGrpSpPr>
            <p:cNvPr id="24" name="Группа 23"/>
            <p:cNvGrpSpPr/>
            <p:nvPr/>
          </p:nvGrpSpPr>
          <p:grpSpPr>
            <a:xfrm>
              <a:off x="9096396" y="3500438"/>
              <a:ext cx="2714644" cy="1643050"/>
              <a:chOff x="6381752" y="4857760"/>
              <a:chExt cx="2714644" cy="1643050"/>
            </a:xfrm>
          </p:grpSpPr>
          <p:sp>
            <p:nvSpPr>
              <p:cNvPr id="25" name="Овал 24"/>
              <p:cNvSpPr/>
              <p:nvPr/>
            </p:nvSpPr>
            <p:spPr>
              <a:xfrm>
                <a:off x="6381752" y="4857760"/>
                <a:ext cx="2714644" cy="1643050"/>
              </a:xfrm>
              <a:prstGeom prst="ellipse">
                <a:avLst/>
              </a:prstGeom>
              <a:solidFill>
                <a:srgbClr val="DDB893"/>
              </a:solidFill>
              <a:ln w="12700" cap="flat">
                <a:solidFill>
                  <a:srgbClr val="DDB893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endParaRPr>
              </a:p>
            </p:txBody>
          </p:sp>
          <p:sp>
            <p:nvSpPr>
              <p:cNvPr id="26" name="Прямоугольник 25"/>
              <p:cNvSpPr/>
              <p:nvPr/>
            </p:nvSpPr>
            <p:spPr>
              <a:xfrm>
                <a:off x="6381752" y="5000636"/>
                <a:ext cx="2714644" cy="14078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2000" b="1" i="1" dirty="0">
                    <a:solidFill>
                      <a:schemeClr val="bg1"/>
                    </a:solidFill>
                  </a:rPr>
                  <a:t>4. </a:t>
                </a:r>
              </a:p>
              <a:p>
                <a:pPr algn="ctr"/>
                <a:r>
                  <a:rPr lang="ru-RU" b="1" i="1" dirty="0">
                    <a:solidFill>
                      <a:schemeClr val="bg1"/>
                    </a:solidFill>
                  </a:rPr>
                  <a:t>Достижение общественно полезных целей, решение</a:t>
                </a:r>
              </a:p>
              <a:p>
                <a:pPr algn="ctr"/>
                <a:r>
                  <a:rPr lang="ru-RU" b="1" i="1" dirty="0">
                    <a:solidFill>
                      <a:schemeClr val="bg1"/>
                    </a:solidFill>
                  </a:rPr>
                  <a:t>социальных</a:t>
                </a:r>
              </a:p>
              <a:p>
                <a:pPr algn="ctr"/>
                <a:r>
                  <a:rPr lang="ru-RU" b="1" i="1" dirty="0">
                    <a:solidFill>
                      <a:schemeClr val="bg1"/>
                    </a:solidFill>
                  </a:rPr>
                  <a:t>проблем</a:t>
                </a:r>
              </a:p>
            </p:txBody>
          </p:sp>
        </p:grpSp>
      </p:grp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09522" y="548680"/>
            <a:ext cx="11287204" cy="10081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>
              <a:defRPr/>
            </a:pPr>
            <a:r>
              <a:rPr lang="ru-RU" altLang="ru-RU" sz="3200" b="1" dirty="0" smtClean="0">
                <a:solidFill>
                  <a:srgbClr val="6D2D19"/>
                </a:solidFill>
                <a:latin typeface="+mj-lt"/>
                <a:ea typeface="+mj-ea"/>
                <a:cs typeface="+mj-cs"/>
                <a:sym typeface="Calibri"/>
              </a:rPr>
              <a:t>В 2020 году </a:t>
            </a:r>
            <a:r>
              <a:rPr lang="ru-RU" sz="3000" dirty="0" smtClean="0">
                <a:solidFill>
                  <a:srgbClr val="FF0000"/>
                </a:solidFill>
                <a:latin typeface="Arial Black" pitchFamily="34" charset="0"/>
                <a:sym typeface="Calibri"/>
              </a:rPr>
              <a:t>38</a:t>
            </a:r>
            <a:r>
              <a:rPr lang="ru-RU" sz="2400" b="1" dirty="0" smtClean="0">
                <a:latin typeface="Cambria" pitchFamily="18" charset="0"/>
              </a:rPr>
              <a:t> </a:t>
            </a:r>
            <a:r>
              <a:rPr lang="ru-RU" altLang="ru-RU" sz="3200" b="1" dirty="0" smtClean="0">
                <a:solidFill>
                  <a:srgbClr val="6D2D19"/>
                </a:solidFill>
                <a:latin typeface="+mj-lt"/>
                <a:ea typeface="+mj-ea"/>
                <a:cs typeface="+mj-cs"/>
                <a:sym typeface="Calibri"/>
              </a:rPr>
              <a:t>субъектов МСП включены</a:t>
            </a:r>
            <a:br>
              <a:rPr lang="ru-RU" altLang="ru-RU" sz="3200" b="1" dirty="0" smtClean="0">
                <a:solidFill>
                  <a:srgbClr val="6D2D19"/>
                </a:solidFill>
                <a:latin typeface="+mj-lt"/>
                <a:ea typeface="+mj-ea"/>
                <a:cs typeface="+mj-cs"/>
                <a:sym typeface="Calibri"/>
              </a:rPr>
            </a:br>
            <a:r>
              <a:rPr lang="ru-RU" altLang="ru-RU" sz="3200" b="1" dirty="0" smtClean="0">
                <a:solidFill>
                  <a:srgbClr val="6D2D19"/>
                </a:solidFill>
                <a:latin typeface="+mj-lt"/>
                <a:ea typeface="+mj-ea"/>
                <a:cs typeface="+mj-cs"/>
                <a:sym typeface="Calibri"/>
              </a:rPr>
              <a:t>в реестр социальных предприятий</a:t>
            </a:r>
            <a:endParaRPr lang="ru-RU" altLang="ru-RU" sz="3200" b="1" dirty="0">
              <a:solidFill>
                <a:srgbClr val="6D2D19"/>
              </a:solidFill>
              <a:latin typeface="+mj-lt"/>
              <a:ea typeface="+mj-ea"/>
              <a:cs typeface="+mj-cs"/>
              <a:sym typeface="Calibri"/>
            </a:endParaRPr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380960" y="2143116"/>
          <a:ext cx="5643032" cy="3662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Диаграмма 12"/>
          <p:cNvGraphicFramePr/>
          <p:nvPr/>
        </p:nvGraphicFramePr>
        <p:xfrm>
          <a:off x="5951984" y="2132856"/>
          <a:ext cx="5688632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3" descr="C:\Users\agorinova\Desktop\0073-071- (1).jpg">
            <a:extLst>
              <a:ext uri="{FF2B5EF4-FFF2-40B4-BE49-F238E27FC236}">
                <a16:creationId xmlns:a16="http://schemas.microsoft.com/office/drawing/2014/main" xmlns="" id="{4FBED6B9-59B3-4B59-9E84-F87458538B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1864" y="4912913"/>
            <a:ext cx="1800200" cy="1800200"/>
          </a:xfrm>
          <a:prstGeom prst="rect">
            <a:avLst/>
          </a:prstGeom>
          <a:ln>
            <a:noFill/>
          </a:ln>
          <a:effectLst/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953268" y="2448969"/>
            <a:ext cx="5142732" cy="1628103"/>
          </a:xfrm>
          <a:prstGeom prst="roundRect">
            <a:avLst/>
          </a:prstGeom>
          <a:solidFill>
            <a:srgbClr val="FCEFE8"/>
          </a:solidFill>
          <a:ln>
            <a:solidFill>
              <a:srgbClr val="DDB893"/>
            </a:solidFill>
          </a:ln>
        </p:spPr>
        <p:txBody>
          <a:bodyPr rtlCol="0" anchor="t">
            <a:noAutofit/>
          </a:bodyPr>
          <a:lstStyle/>
          <a:p>
            <a:pPr indent="450215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rgbClr val="6D2D19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Федеральный закон от 24.07.2007 </a:t>
            </a:r>
            <a:r>
              <a:rPr lang="ru-RU" sz="1800" b="1" dirty="0">
                <a:solidFill>
                  <a:srgbClr val="6D2D19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№ 209-ФЗ</a:t>
            </a:r>
            <a:r>
              <a:rPr lang="ru-RU" sz="1800" dirty="0">
                <a:solidFill>
                  <a:srgbClr val="6D2D19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RU" sz="1800" dirty="0">
                <a:solidFill>
                  <a:srgbClr val="6D2D19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6D2D19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«О развитии малого и среднего предпринимательства в Российской Федерации»</a:t>
            </a:r>
            <a:br>
              <a:rPr lang="ru-RU" sz="1800" dirty="0">
                <a:solidFill>
                  <a:srgbClr val="6D2D19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6D2D1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статья 24.1</a:t>
            </a:r>
            <a:r>
              <a:rPr lang="ru-RU" sz="1800" dirty="0">
                <a:solidFill>
                  <a:srgbClr val="6D2D1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800" dirty="0">
              <a:solidFill>
                <a:srgbClr val="6D2D19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953268" y="692696"/>
            <a:ext cx="10293154" cy="118524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DDB893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1492" tIns="41492" rIns="41492" bIns="41492" rtlCol="0" anchor="b">
            <a:noAutofit/>
          </a:bodyPr>
          <a:lstStyle/>
          <a:p>
            <a:pPr marL="0" marR="0" lvl="0" indent="0" algn="ctr" defTabSz="914771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3200" b="1" dirty="0">
                <a:solidFill>
                  <a:schemeClr val="bg1"/>
                </a:solidFill>
                <a:sym typeface="Calibri Light"/>
              </a:rPr>
              <a:t>Реестр социальных предприятий</a:t>
            </a:r>
          </a:p>
          <a:p>
            <a:pPr marL="0" marR="0" lvl="0" indent="0" algn="ctr" defTabSz="914771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ru-RU" sz="3200" b="1" u="sng" dirty="0">
                <a:solidFill>
                  <a:schemeClr val="bg1"/>
                </a:solidFill>
                <a:sym typeface="Calibri Light"/>
              </a:rPr>
              <a:t>https://rmsp.nalog.ru</a:t>
            </a:r>
            <a:endParaRPr lang="ru-RU" altLang="ru-RU" sz="3200" b="1" u="sng" dirty="0">
              <a:solidFill>
                <a:schemeClr val="bg1"/>
              </a:solidFill>
              <a:sym typeface="Calibri Light"/>
            </a:endParaRPr>
          </a:p>
        </p:txBody>
      </p:sp>
      <p:sp>
        <p:nvSpPr>
          <p:cNvPr id="28" name="Выноска-облако 57">
            <a:extLst>
              <a:ext uri="{FF2B5EF4-FFF2-40B4-BE49-F238E27FC236}">
                <a16:creationId xmlns:a16="http://schemas.microsoft.com/office/drawing/2014/main" xmlns="" id="{6CE3CE31-10E2-4001-9022-FA8430F37428}"/>
              </a:ext>
            </a:extLst>
          </p:cNvPr>
          <p:cNvSpPr/>
          <p:nvPr/>
        </p:nvSpPr>
        <p:spPr>
          <a:xfrm rot="790075">
            <a:off x="6055028" y="4415040"/>
            <a:ext cx="2747236" cy="1029332"/>
          </a:xfrm>
          <a:prstGeom prst="cloudCallou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altLang="ru-RU" sz="1200" b="1" dirty="0">
                <a:solidFill>
                  <a:srgbClr val="6D2D19"/>
                </a:solidFill>
                <a:latin typeface="+mj-lt"/>
                <a:ea typeface="+mj-ea"/>
                <a:cs typeface="+mj-cs"/>
              </a:rPr>
              <a:t>Я в реестре! </a:t>
            </a:r>
          </a:p>
          <a:p>
            <a:pPr algn="ctr">
              <a:defRPr/>
            </a:pPr>
            <a:r>
              <a:rPr lang="ru-RU" altLang="ru-RU" sz="1200" b="1" dirty="0">
                <a:solidFill>
                  <a:srgbClr val="6D2D19"/>
                </a:solidFill>
                <a:latin typeface="+mj-lt"/>
                <a:ea typeface="+mj-ea"/>
                <a:cs typeface="+mj-cs"/>
              </a:rPr>
              <a:t>Хочу получить государственную поддержку</a:t>
            </a:r>
          </a:p>
        </p:txBody>
      </p:sp>
      <p:sp>
        <p:nvSpPr>
          <p:cNvPr id="31" name="Заголовок 1">
            <a:extLst>
              <a:ext uri="{FF2B5EF4-FFF2-40B4-BE49-F238E27FC236}">
                <a16:creationId xmlns:a16="http://schemas.microsoft.com/office/drawing/2014/main" xmlns="" id="{CD6E4DEA-B48C-4E48-96D5-B8319A289A5D}"/>
              </a:ext>
            </a:extLst>
          </p:cNvPr>
          <p:cNvSpPr txBox="1">
            <a:spLocks/>
          </p:cNvSpPr>
          <p:nvPr/>
        </p:nvSpPr>
        <p:spPr>
          <a:xfrm>
            <a:off x="6312024" y="2448969"/>
            <a:ext cx="5142732" cy="1628103"/>
          </a:xfrm>
          <a:prstGeom prst="roundRect">
            <a:avLst/>
          </a:prstGeom>
          <a:solidFill>
            <a:srgbClr val="FCEFE8"/>
          </a:solidFill>
          <a:ln w="12700">
            <a:solidFill>
              <a:srgbClr val="DDB89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1492" tIns="41492" rIns="41492" bIns="41492" rtlCol="0" anchor="t">
            <a:noAutofit/>
          </a:bodyPr>
          <a:lstStyle>
            <a:lvl1pPr marL="0" marR="0" indent="0" algn="ctr" defTabSz="914771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indent="450215" hangingPunct="1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solidFill>
                  <a:srgbClr val="6D2D1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Приказ</a:t>
            </a:r>
            <a:r>
              <a:rPr lang="ru-RU" sz="1800" dirty="0">
                <a:solidFill>
                  <a:srgbClr val="6D2D1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Минэкономразвития России от 29 ноября 2019 г. </a:t>
            </a:r>
            <a:r>
              <a:rPr lang="ru-RU" sz="1800" b="1" dirty="0">
                <a:solidFill>
                  <a:srgbClr val="6D2D1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№</a:t>
            </a:r>
            <a:r>
              <a:rPr lang="ru-RU" sz="1800" dirty="0">
                <a:solidFill>
                  <a:srgbClr val="6D2D1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rgbClr val="6D2D1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773 </a:t>
            </a:r>
            <a:br>
              <a:rPr lang="ru-RU" sz="1800" b="1" dirty="0">
                <a:solidFill>
                  <a:srgbClr val="6D2D1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solidFill>
                  <a:srgbClr val="6D2D1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«Об утверждении порядка признания субъекта малого или среднего предпринимательства социальным предприятием и порядка формирования перечня субъектов малого и среднего предпринимательства, имеющих статус социального предприятия»</a:t>
            </a:r>
            <a:endParaRPr lang="ru-RU" sz="1800" dirty="0">
              <a:solidFill>
                <a:srgbClr val="6D2D19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562482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0" name="Picture 12" descr="https://xn----dtbih2akkfkv6j.xn--p1acf/images/imgsnt/zasedanie_pravleni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0666" y="3952995"/>
            <a:ext cx="1215602" cy="859195"/>
          </a:xfrm>
          <a:prstGeom prst="rect">
            <a:avLst/>
          </a:prstGeom>
          <a:noFill/>
        </p:spPr>
      </p:pic>
      <p:pic>
        <p:nvPicPr>
          <p:cNvPr id="2058" name="Picture 10" descr="https://thumbs.dreamstime.com/b/d-businessman-writing-illustration-rendering-business-person-paper-white-people-man-character-350709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0025090" y="1785926"/>
            <a:ext cx="864096" cy="933224"/>
          </a:xfrm>
          <a:prstGeom prst="rect">
            <a:avLst/>
          </a:prstGeom>
          <a:noFill/>
        </p:spPr>
      </p:pic>
      <p:pic>
        <p:nvPicPr>
          <p:cNvPr id="2050" name="Picture 2" descr="https://sun9-57.userapi.com/c857720/v857720062/c6055/TGGfUBxQVi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158846" y="3881557"/>
            <a:ext cx="1214446" cy="1073324"/>
          </a:xfrm>
          <a:prstGeom prst="rect">
            <a:avLst/>
          </a:prstGeom>
          <a:noFill/>
        </p:spPr>
      </p:pic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309522" y="548680"/>
            <a:ext cx="11287204" cy="10081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3200" b="1" dirty="0">
                <a:solidFill>
                  <a:srgbClr val="6D2D19"/>
                </a:solidFill>
                <a:latin typeface="+mj-lt"/>
                <a:ea typeface="+mj-ea"/>
                <a:cs typeface="+mj-cs"/>
                <a:sym typeface="Calibri"/>
              </a:rPr>
              <a:t>Порядок формирования реестра</a:t>
            </a:r>
            <a:br>
              <a:rPr lang="ru-RU" altLang="ru-RU" sz="3200" b="1" dirty="0">
                <a:solidFill>
                  <a:srgbClr val="6D2D19"/>
                </a:solidFill>
                <a:latin typeface="+mj-lt"/>
                <a:ea typeface="+mj-ea"/>
                <a:cs typeface="+mj-cs"/>
                <a:sym typeface="Calibri"/>
              </a:rPr>
            </a:br>
            <a:r>
              <a:rPr lang="ru-RU" altLang="ru-RU" sz="3200" b="1" dirty="0">
                <a:solidFill>
                  <a:srgbClr val="6D2D19"/>
                </a:solidFill>
                <a:latin typeface="+mj-lt"/>
                <a:ea typeface="+mj-ea"/>
                <a:cs typeface="+mj-cs"/>
                <a:sym typeface="Calibri"/>
              </a:rPr>
              <a:t>социальных </a:t>
            </a:r>
            <a:r>
              <a:rPr lang="ru-RU" altLang="ru-RU" sz="3200" b="1" dirty="0" smtClean="0">
                <a:solidFill>
                  <a:srgbClr val="6D2D19"/>
                </a:solidFill>
                <a:latin typeface="+mj-lt"/>
                <a:ea typeface="+mj-ea"/>
                <a:cs typeface="+mj-cs"/>
                <a:sym typeface="Calibri"/>
              </a:rPr>
              <a:t>предприятий</a:t>
            </a:r>
            <a:r>
              <a:rPr lang="en-US" altLang="ru-RU" sz="3200" b="1" dirty="0" smtClean="0">
                <a:solidFill>
                  <a:srgbClr val="6D2D19"/>
                </a:solidFill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ru-RU" altLang="ru-RU" sz="3200" b="1" dirty="0" smtClean="0">
                <a:solidFill>
                  <a:srgbClr val="6D2D19"/>
                </a:solidFill>
                <a:latin typeface="+mj-lt"/>
                <a:ea typeface="+mj-ea"/>
                <a:cs typeface="+mj-cs"/>
                <a:sym typeface="Calibri"/>
              </a:rPr>
              <a:t>в 2021 году</a:t>
            </a:r>
            <a:endParaRPr lang="ru-RU" altLang="ru-RU" sz="3200" b="1" dirty="0">
              <a:solidFill>
                <a:srgbClr val="6D2D19"/>
              </a:solidFill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4" name="Овал 53">
            <a:extLst>
              <a:ext uri="{FF2B5EF4-FFF2-40B4-BE49-F238E27FC236}">
                <a16:creationId xmlns:a16="http://schemas.microsoft.com/office/drawing/2014/main" xmlns="" id="{157A1397-D91E-4DA9-BAE9-603B0571EBD6}"/>
              </a:ext>
            </a:extLst>
          </p:cNvPr>
          <p:cNvSpPr/>
          <p:nvPr/>
        </p:nvSpPr>
        <p:spPr>
          <a:xfrm>
            <a:off x="11543928" y="0"/>
            <a:ext cx="648072" cy="652742"/>
          </a:xfrm>
          <a:prstGeom prst="ellipse">
            <a:avLst/>
          </a:prstGeom>
          <a:solidFill>
            <a:srgbClr val="FFFFFF"/>
          </a:solidFill>
          <a:ln w="301625">
            <a:solidFill>
              <a:srgbClr val="E455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Арка 69"/>
          <p:cNvSpPr/>
          <p:nvPr/>
        </p:nvSpPr>
        <p:spPr>
          <a:xfrm rot="10615235">
            <a:off x="-5182329" y="3682379"/>
            <a:ext cx="6930541" cy="5836002"/>
          </a:xfrm>
          <a:prstGeom prst="blockArc">
            <a:avLst>
              <a:gd name="adj1" fmla="val 6204930"/>
              <a:gd name="adj2" fmla="val 11921681"/>
              <a:gd name="adj3" fmla="val 18078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2" name="Picture 2" descr="C:\Users\agorinova\Desktop\чтение-газеты-2-человек-987838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81092" y="1571612"/>
            <a:ext cx="857256" cy="11430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8" name="Стрелка: вниз 10">
            <a:extLst>
              <a:ext uri="{FF2B5EF4-FFF2-40B4-BE49-F238E27FC236}">
                <a16:creationId xmlns:a16="http://schemas.microsoft.com/office/drawing/2014/main" xmlns="" id="{24C637AE-340E-476F-B5F9-D7E259BB6BFF}"/>
              </a:ext>
            </a:extLst>
          </p:cNvPr>
          <p:cNvSpPr/>
          <p:nvPr/>
        </p:nvSpPr>
        <p:spPr>
          <a:xfrm rot="16200000" flipH="1">
            <a:off x="3173111" y="1994171"/>
            <a:ext cx="285753" cy="440767"/>
          </a:xfrm>
          <a:prstGeom prst="downArrow">
            <a:avLst/>
          </a:prstGeom>
          <a:solidFill>
            <a:schemeClr val="accent4"/>
          </a:solidFill>
          <a:ln w="12700" cap="flat">
            <a:solidFill>
              <a:schemeClr val="accent2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59" name="Picture 3" descr="C:\Users\agorinova\Desktop\0073-071- (1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67240" y="1714488"/>
            <a:ext cx="1000132" cy="10001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0" name="Стрелка: вниз 10">
            <a:extLst>
              <a:ext uri="{FF2B5EF4-FFF2-40B4-BE49-F238E27FC236}">
                <a16:creationId xmlns:a16="http://schemas.microsoft.com/office/drawing/2014/main" xmlns="" id="{24C637AE-340E-476F-B5F9-D7E259BB6BFF}"/>
              </a:ext>
            </a:extLst>
          </p:cNvPr>
          <p:cNvSpPr/>
          <p:nvPr/>
        </p:nvSpPr>
        <p:spPr>
          <a:xfrm rot="16200000" flipH="1">
            <a:off x="6173507" y="1994171"/>
            <a:ext cx="285753" cy="440767"/>
          </a:xfrm>
          <a:prstGeom prst="downArrow">
            <a:avLst/>
          </a:prstGeom>
          <a:solidFill>
            <a:schemeClr val="accent4"/>
          </a:solidFill>
          <a:ln w="12700" cap="flat">
            <a:solidFill>
              <a:schemeClr val="accent2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62" name="Picture 6" descr="https://avatars.mds.yandex.net/get-zen_doc/1855206/pub_5ccef740a2387100b30549b7_5cd31ebc5a6e0400b34f222a/scale_1200"/>
          <p:cNvPicPr>
            <a:picLocks noChangeAspect="1" noChangeArrowheads="1"/>
          </p:cNvPicPr>
          <p:nvPr/>
        </p:nvPicPr>
        <p:blipFill>
          <a:blip r:embed="rId7" cstate="print"/>
          <a:srcRect t="17391" r="4348"/>
          <a:stretch>
            <a:fillRect/>
          </a:stretch>
        </p:blipFill>
        <p:spPr bwMode="auto">
          <a:xfrm>
            <a:off x="7024694" y="1571612"/>
            <a:ext cx="1240765" cy="11430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3" name="Стрелка: вниз 10">
            <a:extLst>
              <a:ext uri="{FF2B5EF4-FFF2-40B4-BE49-F238E27FC236}">
                <a16:creationId xmlns:a16="http://schemas.microsoft.com/office/drawing/2014/main" xmlns="" id="{24C637AE-340E-476F-B5F9-D7E259BB6BFF}"/>
              </a:ext>
            </a:extLst>
          </p:cNvPr>
          <p:cNvSpPr/>
          <p:nvPr/>
        </p:nvSpPr>
        <p:spPr>
          <a:xfrm rot="16200000" flipH="1">
            <a:off x="8745275" y="1994171"/>
            <a:ext cx="285753" cy="440767"/>
          </a:xfrm>
          <a:prstGeom prst="downArrow">
            <a:avLst/>
          </a:prstGeom>
          <a:solidFill>
            <a:schemeClr val="accent4"/>
          </a:solidFill>
          <a:ln w="12700" cap="flat">
            <a:solidFill>
              <a:schemeClr val="accent2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64" name="Стрелка: вниз 10">
            <a:extLst>
              <a:ext uri="{FF2B5EF4-FFF2-40B4-BE49-F238E27FC236}">
                <a16:creationId xmlns:a16="http://schemas.microsoft.com/office/drawing/2014/main" xmlns="" id="{24C637AE-340E-476F-B5F9-D7E259BB6BFF}"/>
              </a:ext>
            </a:extLst>
          </p:cNvPr>
          <p:cNvSpPr/>
          <p:nvPr/>
        </p:nvSpPr>
        <p:spPr>
          <a:xfrm rot="16200000" flipH="1">
            <a:off x="11459920" y="1994170"/>
            <a:ext cx="285751" cy="440767"/>
          </a:xfrm>
          <a:prstGeom prst="downArrow">
            <a:avLst/>
          </a:prstGeom>
          <a:solidFill>
            <a:schemeClr val="accent4"/>
          </a:solidFill>
          <a:ln w="12700" cap="flat">
            <a:solidFill>
              <a:schemeClr val="accent2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65" name="Picture 8" descr="http://rmplgroup.net/images/send_enquiry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87078" y="3881557"/>
            <a:ext cx="1000132" cy="10001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8" name="Стрелка: вниз 10">
            <a:extLst>
              <a:ext uri="{FF2B5EF4-FFF2-40B4-BE49-F238E27FC236}">
                <a16:creationId xmlns:a16="http://schemas.microsoft.com/office/drawing/2014/main" xmlns="" id="{24C637AE-340E-476F-B5F9-D7E259BB6BFF}"/>
              </a:ext>
            </a:extLst>
          </p:cNvPr>
          <p:cNvSpPr/>
          <p:nvPr/>
        </p:nvSpPr>
        <p:spPr>
          <a:xfrm rot="16200000" flipH="1">
            <a:off x="1592356" y="4161239"/>
            <a:ext cx="285751" cy="440767"/>
          </a:xfrm>
          <a:prstGeom prst="downArrow">
            <a:avLst/>
          </a:prstGeom>
          <a:solidFill>
            <a:schemeClr val="accent4"/>
          </a:solidFill>
          <a:ln w="12700" cap="flat">
            <a:solidFill>
              <a:schemeClr val="accent2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1" name="Стрелка: вниз 10">
            <a:extLst>
              <a:ext uri="{FF2B5EF4-FFF2-40B4-BE49-F238E27FC236}">
                <a16:creationId xmlns:a16="http://schemas.microsoft.com/office/drawing/2014/main" xmlns="" id="{24C637AE-340E-476F-B5F9-D7E259BB6BFF}"/>
              </a:ext>
            </a:extLst>
          </p:cNvPr>
          <p:cNvSpPr/>
          <p:nvPr/>
        </p:nvSpPr>
        <p:spPr>
          <a:xfrm rot="16200000" flipH="1">
            <a:off x="4235561" y="4161240"/>
            <a:ext cx="285753" cy="440767"/>
          </a:xfrm>
          <a:prstGeom prst="downArrow">
            <a:avLst/>
          </a:prstGeom>
          <a:solidFill>
            <a:schemeClr val="accent4"/>
          </a:solidFill>
          <a:ln w="12700" cap="flat">
            <a:solidFill>
              <a:schemeClr val="accent2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4" name="Стрелка: вниз 10">
            <a:extLst>
              <a:ext uri="{FF2B5EF4-FFF2-40B4-BE49-F238E27FC236}">
                <a16:creationId xmlns:a16="http://schemas.microsoft.com/office/drawing/2014/main" xmlns="" id="{24C637AE-340E-476F-B5F9-D7E259BB6BFF}"/>
              </a:ext>
            </a:extLst>
          </p:cNvPr>
          <p:cNvSpPr/>
          <p:nvPr/>
        </p:nvSpPr>
        <p:spPr>
          <a:xfrm rot="16200000" flipH="1">
            <a:off x="6521577" y="4161240"/>
            <a:ext cx="285753" cy="440767"/>
          </a:xfrm>
          <a:prstGeom prst="downArrow">
            <a:avLst/>
          </a:prstGeom>
          <a:solidFill>
            <a:schemeClr val="accent4"/>
          </a:solidFill>
          <a:ln w="12700" cap="flat">
            <a:solidFill>
              <a:schemeClr val="accent2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9" name="Стрелка: вниз 10">
            <a:extLst>
              <a:ext uri="{FF2B5EF4-FFF2-40B4-BE49-F238E27FC236}">
                <a16:creationId xmlns:a16="http://schemas.microsoft.com/office/drawing/2014/main" xmlns="" id="{24C637AE-340E-476F-B5F9-D7E259BB6BFF}"/>
              </a:ext>
            </a:extLst>
          </p:cNvPr>
          <p:cNvSpPr/>
          <p:nvPr/>
        </p:nvSpPr>
        <p:spPr>
          <a:xfrm rot="16200000" flipH="1">
            <a:off x="9521973" y="4161240"/>
            <a:ext cx="285753" cy="440767"/>
          </a:xfrm>
          <a:prstGeom prst="downArrow">
            <a:avLst/>
          </a:prstGeom>
          <a:solidFill>
            <a:schemeClr val="accent4"/>
          </a:solidFill>
          <a:ln w="12700" cap="flat">
            <a:solidFill>
              <a:schemeClr val="accent2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952464" y="2714620"/>
            <a:ext cx="2000264" cy="1000132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500" b="1" dirty="0">
                <a:solidFill>
                  <a:srgbClr val="6D2D19"/>
                </a:solidFill>
                <a:latin typeface="+mj-lt"/>
                <a:ea typeface="+mj-ea"/>
                <a:cs typeface="+mj-cs"/>
              </a:rPr>
              <a:t>Информирование</a:t>
            </a:r>
          </a:p>
          <a:p>
            <a:pPr algn="ctr">
              <a:defRPr/>
            </a:pPr>
            <a:r>
              <a:rPr lang="ru-RU" sz="1500" b="1" dirty="0">
                <a:solidFill>
                  <a:srgbClr val="6D2D19"/>
                </a:solidFill>
                <a:latin typeface="+mj-lt"/>
                <a:ea typeface="+mj-ea"/>
                <a:cs typeface="+mj-cs"/>
              </a:rPr>
              <a:t>на официальных ресурсах</a:t>
            </a:r>
          </a:p>
        </p:txBody>
      </p:sp>
      <p:sp>
        <p:nvSpPr>
          <p:cNvPr id="91" name="Прямоугольник 90"/>
          <p:cNvSpPr/>
          <p:nvPr/>
        </p:nvSpPr>
        <p:spPr>
          <a:xfrm>
            <a:off x="3667108" y="2714620"/>
            <a:ext cx="2286016" cy="1000132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500" b="1" dirty="0">
                <a:solidFill>
                  <a:srgbClr val="6D2D19"/>
                </a:solidFill>
                <a:latin typeface="+mj-lt"/>
                <a:ea typeface="+mj-ea"/>
                <a:cs typeface="+mj-cs"/>
              </a:rPr>
              <a:t>Прием документов в Центре «Мой бизнес» </a:t>
            </a:r>
            <a:r>
              <a:rPr lang="ru-RU" sz="1600" b="1" dirty="0">
                <a:solidFill>
                  <a:srgbClr val="FF0000"/>
                </a:solidFill>
              </a:rPr>
              <a:t>до 01.05.2021</a:t>
            </a:r>
          </a:p>
        </p:txBody>
      </p:sp>
      <p:sp>
        <p:nvSpPr>
          <p:cNvPr id="92" name="Прямоугольник 91"/>
          <p:cNvSpPr/>
          <p:nvPr/>
        </p:nvSpPr>
        <p:spPr>
          <a:xfrm>
            <a:off x="6596066" y="2714620"/>
            <a:ext cx="2071702" cy="1000132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500" b="1" dirty="0">
                <a:solidFill>
                  <a:srgbClr val="6D2D19"/>
                </a:solidFill>
                <a:latin typeface="+mj-lt"/>
                <a:ea typeface="+mj-ea"/>
                <a:cs typeface="+mj-cs"/>
              </a:rPr>
              <a:t>Проверка документов и передача</a:t>
            </a:r>
          </a:p>
          <a:p>
            <a:pPr algn="ctr">
              <a:defRPr/>
            </a:pPr>
            <a:r>
              <a:rPr lang="ru-RU" sz="1500" b="1" dirty="0">
                <a:solidFill>
                  <a:srgbClr val="6D2D19"/>
                </a:solidFill>
                <a:latin typeface="+mj-lt"/>
                <a:ea typeface="+mj-ea"/>
                <a:cs typeface="+mj-cs"/>
              </a:rPr>
              <a:t>в Уполномоченный орган</a:t>
            </a:r>
          </a:p>
        </p:txBody>
      </p:sp>
      <p:sp>
        <p:nvSpPr>
          <p:cNvPr id="93" name="Прямоугольник 92"/>
          <p:cNvSpPr/>
          <p:nvPr/>
        </p:nvSpPr>
        <p:spPr>
          <a:xfrm>
            <a:off x="9167834" y="2714620"/>
            <a:ext cx="2357454" cy="990608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500" b="1" dirty="0">
                <a:solidFill>
                  <a:srgbClr val="6D2D19"/>
                </a:solidFill>
                <a:latin typeface="+mj-lt"/>
                <a:ea typeface="+mj-ea"/>
                <a:cs typeface="+mj-cs"/>
              </a:rPr>
              <a:t>Допуск к рассмотрению членами комиссии, направление документов в комиссию</a:t>
            </a:r>
          </a:p>
        </p:txBody>
      </p:sp>
      <p:sp>
        <p:nvSpPr>
          <p:cNvPr id="94" name="Прямоугольник 93"/>
          <p:cNvSpPr/>
          <p:nvPr/>
        </p:nvSpPr>
        <p:spPr>
          <a:xfrm>
            <a:off x="1657724" y="4810251"/>
            <a:ext cx="2500330" cy="1000132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500" b="1" dirty="0">
                <a:solidFill>
                  <a:srgbClr val="6D2D19"/>
                </a:solidFill>
                <a:latin typeface="+mj-lt"/>
                <a:ea typeface="+mj-ea"/>
                <a:cs typeface="+mj-cs"/>
              </a:rPr>
              <a:t>Заседание комиссии, протокол с рекомендациями Уполномоченному органу</a:t>
            </a:r>
          </a:p>
        </p:txBody>
      </p:sp>
      <p:sp>
        <p:nvSpPr>
          <p:cNvPr id="97" name="Прямоугольник 96"/>
          <p:cNvSpPr/>
          <p:nvPr/>
        </p:nvSpPr>
        <p:spPr>
          <a:xfrm>
            <a:off x="4372368" y="4810251"/>
            <a:ext cx="2286016" cy="1000132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500" b="1" dirty="0">
                <a:solidFill>
                  <a:srgbClr val="6D2D19"/>
                </a:solidFill>
                <a:latin typeface="+mj-lt"/>
                <a:ea typeface="+mj-ea"/>
                <a:cs typeface="+mj-cs"/>
              </a:rPr>
              <a:t>Принятие решения о присвоении статуса </a:t>
            </a:r>
            <a:br>
              <a:rPr lang="ru-RU" sz="1500" b="1" dirty="0">
                <a:solidFill>
                  <a:srgbClr val="6D2D19"/>
                </a:solidFill>
                <a:latin typeface="+mj-lt"/>
                <a:ea typeface="+mj-ea"/>
                <a:cs typeface="+mj-cs"/>
              </a:rPr>
            </a:br>
            <a:r>
              <a:rPr lang="ru-RU" sz="1600" b="1" dirty="0">
                <a:solidFill>
                  <a:srgbClr val="FF0000"/>
                </a:solidFill>
              </a:rPr>
              <a:t>до 05.07.2021</a:t>
            </a:r>
            <a:endParaRPr lang="ru-RU" sz="1500" b="1" dirty="0">
              <a:solidFill>
                <a:srgbClr val="6D2D1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6944136" y="4810251"/>
            <a:ext cx="2592288" cy="1000132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500" b="1" dirty="0">
                <a:solidFill>
                  <a:srgbClr val="6D2D19"/>
                </a:solidFill>
                <a:latin typeface="+mj-lt"/>
                <a:ea typeface="+mj-ea"/>
                <a:cs typeface="+mj-cs"/>
              </a:rPr>
              <a:t>Уведомление СМСП, направление сводного реестра в УФНС России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9801656" y="4810251"/>
            <a:ext cx="1928826" cy="1000132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500" b="1" dirty="0">
                <a:solidFill>
                  <a:srgbClr val="6D2D19"/>
                </a:solidFill>
                <a:latin typeface="+mj-lt"/>
                <a:ea typeface="+mj-ea"/>
                <a:cs typeface="+mj-cs"/>
              </a:rPr>
              <a:t>Публикация на сайте УФНС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FF0000"/>
                </a:solidFill>
              </a:rPr>
              <a:t>10.07.2021</a:t>
            </a:r>
            <a:endParaRPr lang="ru-RU" sz="1500" b="1" dirty="0">
              <a:solidFill>
                <a:srgbClr val="6D2D19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0" name="Picture 10" descr="https://thumbs.dreamstime.com/b/d-businessman-writing-illustration-rendering-business-person-paper-white-people-man-character-350709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994233" y="3831570"/>
            <a:ext cx="864096" cy="933224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8" name="Picture 8" descr="https://static.hindutamil.in/hindu/uploads/news/2015/05/25/xlarge/416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7966" y="5572140"/>
            <a:ext cx="1139618" cy="854714"/>
          </a:xfrm>
          <a:prstGeom prst="rect">
            <a:avLst/>
          </a:prstGeom>
          <a:noFill/>
        </p:spPr>
      </p:pic>
      <p:pic>
        <p:nvPicPr>
          <p:cNvPr id="20486" name="Picture 6" descr="https://thumbs.dreamstime.com/b/3d-%D0%BC%D0%B0%D0%BB%D1%8B%D0%B5-%D0%BB%D1%8E%D0%B4%D0%B8-%D1%84%D0%B8%D0%BD%D0%B0%D0%BD%D1%81%D0%BE%D0%B2%D0%BE%D1%85%D0%BE%D0%B7%D1%8F%D0%B9%D1%81%D1%82%D0%B2%D0%B5%D0%BD%D0%BD%D1%8B%D0%B9-%D1%83%D1%81%D0%BF%D0%B5%D1%85-2928036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56440" y="1900175"/>
            <a:ext cx="884159" cy="936104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911424" y="692696"/>
            <a:ext cx="10585176" cy="93610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1492" tIns="41492" rIns="41492" bIns="41492" rtlCol="0" anchor="b">
            <a:noAutofit/>
          </a:bodyPr>
          <a:lstStyle/>
          <a:p>
            <a:pPr lvl="0" algn="ctr" defTabSz="914771" hangingPunct="1">
              <a:lnSpc>
                <a:spcPct val="90000"/>
              </a:lnSpc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Calibri Light"/>
                <a:cs typeface="Calibri Light"/>
                <a:sym typeface="Calibri Light"/>
              </a:rPr>
              <a:t/>
            </a:r>
            <a:b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Calibri Light"/>
                <a:cs typeface="Calibri Light"/>
                <a:sym typeface="Calibri Light"/>
              </a:rPr>
            </a:b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Calibri Light"/>
                <a:cs typeface="Calibri Light"/>
                <a:sym typeface="Calibri Light"/>
              </a:rPr>
              <a:t/>
            </a:r>
            <a:b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Calibri Light"/>
                <a:cs typeface="Calibri Light"/>
                <a:sym typeface="Calibri Light"/>
              </a:rPr>
            </a:b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Calibri Light"/>
                <a:cs typeface="Calibri Light"/>
                <a:sym typeface="Calibri Light"/>
              </a:rPr>
              <a:t/>
            </a:r>
            <a:b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Calibri Light"/>
                <a:cs typeface="Calibri Light"/>
                <a:sym typeface="Calibri Light"/>
              </a:rPr>
            </a:b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Calibri Light"/>
                <a:cs typeface="Calibri Light"/>
                <a:sym typeface="Calibri Light"/>
              </a:rPr>
              <a:t/>
            </a:r>
            <a:b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Calibri Light"/>
                <a:cs typeface="Calibri Light"/>
                <a:sym typeface="Calibri Light"/>
              </a:rPr>
            </a:b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Calibri Light"/>
                <a:cs typeface="Calibri Light"/>
                <a:sym typeface="Calibri Light"/>
              </a:rPr>
              <a:t/>
            </a:r>
            <a:b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Calibri Light"/>
                <a:cs typeface="Calibri Light"/>
                <a:sym typeface="Calibri Light"/>
              </a:rPr>
            </a:b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Calibri Light"/>
                <a:cs typeface="Calibri Light"/>
                <a:sym typeface="Calibri Light"/>
              </a:rPr>
              <a:t/>
            </a:r>
            <a:b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Calibri Light"/>
                <a:cs typeface="Calibri Light"/>
                <a:sym typeface="Calibri Light"/>
              </a:rPr>
            </a:b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Calibri Light"/>
                <a:cs typeface="Calibri Light"/>
                <a:sym typeface="Calibri Light"/>
              </a:rPr>
              <a:t/>
            </a:r>
            <a:b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Calibri Light"/>
                <a:cs typeface="Calibri Light"/>
                <a:sym typeface="Calibri Light"/>
              </a:rPr>
            </a:br>
            <a:r>
              <a:rPr lang="ru-RU" altLang="ru-RU" sz="3200" b="1" dirty="0">
                <a:solidFill>
                  <a:srgbClr val="6D2D19"/>
                </a:solidFill>
              </a:rPr>
              <a:t>Меры поддержки субъектов МСП, занимающихся социальным предпринимательством</a:t>
            </a:r>
            <a:endParaRPr lang="ru-RU" altLang="ru-RU" sz="3200" b="1" dirty="0">
              <a:solidFill>
                <a:srgbClr val="6D2D19"/>
              </a:solidFill>
              <a:sym typeface="Calibri Light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666976" y="1785926"/>
            <a:ext cx="3281940" cy="922710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500" b="1" dirty="0">
                <a:solidFill>
                  <a:srgbClr val="6D2D19"/>
                </a:solidFill>
                <a:latin typeface="+mj-lt"/>
                <a:ea typeface="+mj-ea"/>
                <a:cs typeface="+mj-cs"/>
              </a:rPr>
              <a:t>Оказание финансовой поддержки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711624" y="4581128"/>
            <a:ext cx="3240360" cy="991012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altLang="ru-RU" sz="1500" b="1" dirty="0">
                <a:solidFill>
                  <a:srgbClr val="6D2D19"/>
                </a:solidFill>
                <a:latin typeface="+mj-lt"/>
                <a:ea typeface="+mj-ea"/>
                <a:cs typeface="+mj-cs"/>
              </a:rPr>
              <a:t>Оказание нефинансовой поддержки</a:t>
            </a:r>
          </a:p>
        </p:txBody>
      </p:sp>
      <p:pic>
        <p:nvPicPr>
          <p:cNvPr id="17" name="Picture 2" descr="C:\Users\agorinova\Desktop\чтение-газеты-2-человек-987838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9336" y="4077072"/>
            <a:ext cx="1865368" cy="24871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" name="Стрелка вправо 29"/>
          <p:cNvSpPr/>
          <p:nvPr/>
        </p:nvSpPr>
        <p:spPr>
          <a:xfrm>
            <a:off x="5960852" y="2039193"/>
            <a:ext cx="835392" cy="398504"/>
          </a:xfrm>
          <a:prstGeom prst="rightArrow">
            <a:avLst/>
          </a:prstGeom>
          <a:solidFill>
            <a:schemeClr val="accent4"/>
          </a:solidFill>
          <a:ln w="12700" cap="flat">
            <a:solidFill>
              <a:schemeClr val="accent2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787376" y="3081514"/>
            <a:ext cx="2808312" cy="1152128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altLang="ru-RU" sz="1500" b="1" dirty="0">
                <a:solidFill>
                  <a:srgbClr val="6D2D19"/>
                </a:solidFill>
                <a:latin typeface="+mj-lt"/>
                <a:ea typeface="+mj-ea"/>
                <a:cs typeface="+mj-cs"/>
              </a:rPr>
              <a:t>Кредитный продукт центра «Мой бизнес» приоритетный проект – социальное предпринимательство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312024" y="3429000"/>
            <a:ext cx="2232248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456040" y="3429000"/>
            <a:ext cx="194421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744072" y="4581128"/>
            <a:ext cx="2016224" cy="1008112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altLang="ru-RU" sz="1500" b="1" dirty="0">
                <a:solidFill>
                  <a:srgbClr val="6D2D19"/>
                </a:solidFill>
                <a:latin typeface="+mj-lt"/>
                <a:ea typeface="+mj-ea"/>
                <a:cs typeface="+mj-cs"/>
              </a:rPr>
              <a:t>Информационная и образовательная поддержка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9480376" y="5152346"/>
            <a:ext cx="2520280" cy="436893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altLang="ru-RU" sz="1500" b="1" dirty="0">
                <a:solidFill>
                  <a:srgbClr val="6D2D19"/>
                </a:solidFill>
                <a:latin typeface="+mj-lt"/>
                <a:ea typeface="+mj-ea"/>
                <a:cs typeface="+mj-cs"/>
              </a:rPr>
              <a:t>Участие в образовательных программах</a:t>
            </a:r>
          </a:p>
        </p:txBody>
      </p:sp>
      <p:pic>
        <p:nvPicPr>
          <p:cNvPr id="52" name="Picture 6" descr="https://avatars.mds.yandex.net/get-zen_doc/1855206/pub_5ccef740a2387100b30549b7_5cd31ebc5a6e0400b34f222a/scale_1200"/>
          <p:cNvPicPr>
            <a:picLocks noChangeAspect="1" noChangeArrowheads="1"/>
          </p:cNvPicPr>
          <p:nvPr/>
        </p:nvPicPr>
        <p:blipFill>
          <a:blip r:embed="rId5" cstate="print"/>
          <a:srcRect t="17391" r="4348"/>
          <a:stretch>
            <a:fillRect/>
          </a:stretch>
        </p:blipFill>
        <p:spPr bwMode="auto">
          <a:xfrm>
            <a:off x="10167966" y="3443234"/>
            <a:ext cx="792088" cy="6840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34" name="Picture 2" descr="http://frcds.spbiuvek.ru/wp-content/uploads/2020/06/drug_testing_Webinar-scaled-1-1024x76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6132" y="5643578"/>
            <a:ext cx="1152128" cy="864096"/>
          </a:xfrm>
          <a:prstGeom prst="rect">
            <a:avLst/>
          </a:prstGeom>
          <a:noFill/>
        </p:spPr>
      </p:pic>
      <p:sp>
        <p:nvSpPr>
          <p:cNvPr id="58" name="Выноска-облако 57"/>
          <p:cNvSpPr/>
          <p:nvPr/>
        </p:nvSpPr>
        <p:spPr>
          <a:xfrm>
            <a:off x="335360" y="2923162"/>
            <a:ext cx="3096344" cy="1077572"/>
          </a:xfrm>
          <a:prstGeom prst="cloudCallou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altLang="ru-RU" sz="1500" b="1" dirty="0">
                <a:solidFill>
                  <a:srgbClr val="6D2D19"/>
                </a:solidFill>
                <a:latin typeface="+mj-lt"/>
                <a:ea typeface="+mj-ea"/>
                <a:cs typeface="+mj-cs"/>
              </a:rPr>
              <a:t>Я в реестре! </a:t>
            </a:r>
            <a:endParaRPr lang="ru-RU" altLang="ru-RU" sz="1500" b="1">
              <a:solidFill>
                <a:srgbClr val="6D2D19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ru-RU" altLang="ru-RU" sz="1500" b="1">
                <a:solidFill>
                  <a:srgbClr val="6D2D19"/>
                </a:solidFill>
                <a:latin typeface="+mj-lt"/>
                <a:ea typeface="+mj-ea"/>
                <a:cs typeface="+mj-cs"/>
              </a:rPr>
              <a:t>Хочу </a:t>
            </a:r>
            <a:r>
              <a:rPr lang="ru-RU" altLang="ru-RU" sz="1500" b="1" dirty="0">
                <a:solidFill>
                  <a:srgbClr val="6D2D19"/>
                </a:solidFill>
                <a:latin typeface="+mj-lt"/>
                <a:ea typeface="+mj-ea"/>
                <a:cs typeface="+mj-cs"/>
              </a:rPr>
              <a:t>получить государственную поддержку</a:t>
            </a:r>
          </a:p>
        </p:txBody>
      </p:sp>
      <p:sp>
        <p:nvSpPr>
          <p:cNvPr id="61" name="Стрелка вправо 60"/>
          <p:cNvSpPr/>
          <p:nvPr/>
        </p:nvSpPr>
        <p:spPr>
          <a:xfrm rot="20340738">
            <a:off x="1889781" y="2285964"/>
            <a:ext cx="749782" cy="590775"/>
          </a:xfrm>
          <a:prstGeom prst="rightArrow">
            <a:avLst/>
          </a:prstGeom>
          <a:solidFill>
            <a:schemeClr val="accent4"/>
          </a:solidFill>
          <a:ln w="12700" cap="flat">
            <a:solidFill>
              <a:schemeClr val="accent2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endParaRPr lang="ru-RU"/>
          </a:p>
        </p:txBody>
      </p:sp>
      <p:sp>
        <p:nvSpPr>
          <p:cNvPr id="62" name="Стрелка вправо 61"/>
          <p:cNvSpPr/>
          <p:nvPr/>
        </p:nvSpPr>
        <p:spPr>
          <a:xfrm rot="2965650">
            <a:off x="1865081" y="4117665"/>
            <a:ext cx="818580" cy="700776"/>
          </a:xfrm>
          <a:prstGeom prst="rightArrow">
            <a:avLst/>
          </a:prstGeom>
          <a:solidFill>
            <a:schemeClr val="accent4"/>
          </a:solidFill>
          <a:ln w="12700" cap="flat">
            <a:solidFill>
              <a:schemeClr val="accent2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6787376" y="1705653"/>
            <a:ext cx="2808312" cy="1214446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defRPr/>
            </a:pPr>
            <a:endParaRPr lang="ru-RU" altLang="ru-RU" sz="1500" b="1" dirty="0">
              <a:solidFill>
                <a:srgbClr val="6D2D19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ru-RU" altLang="ru-RU" sz="1500" b="1" dirty="0">
              <a:solidFill>
                <a:srgbClr val="6D2D19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ru-RU" altLang="ru-RU" sz="1500" b="1" dirty="0">
                <a:solidFill>
                  <a:srgbClr val="6D2D19"/>
                </a:solidFill>
                <a:latin typeface="+mj-lt"/>
                <a:ea typeface="+mj-ea"/>
                <a:cs typeface="+mj-cs"/>
              </a:rPr>
              <a:t>Предоставление грантов субъектам МСП Кировской области</a:t>
            </a:r>
          </a:p>
        </p:txBody>
      </p:sp>
      <p:sp>
        <p:nvSpPr>
          <p:cNvPr id="37" name="Скругленный прямоугольник 36"/>
          <p:cNvSpPr/>
          <p:nvPr/>
        </p:nvSpPr>
        <p:spPr bwMode="auto">
          <a:xfrm>
            <a:off x="7523219" y="1873294"/>
            <a:ext cx="857250" cy="285750"/>
          </a:xfrm>
          <a:prstGeom prst="roundRect">
            <a:avLst>
              <a:gd name="adj" fmla="val 10000"/>
            </a:avLst>
          </a:prstGeom>
          <a:gradFill flip="none" rotWithShape="1">
            <a:gsLst>
              <a:gs pos="0">
                <a:schemeClr val="accent4">
                  <a:lumMod val="90000"/>
                  <a:shade val="30000"/>
                  <a:satMod val="115000"/>
                </a:schemeClr>
              </a:gs>
              <a:gs pos="50000">
                <a:schemeClr val="accent4">
                  <a:lumMod val="90000"/>
                  <a:shade val="67500"/>
                  <a:satMod val="115000"/>
                </a:schemeClr>
              </a:gs>
              <a:gs pos="100000">
                <a:schemeClr val="accent4">
                  <a:lumMod val="9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lnSpc>
                <a:spcPts val="1700"/>
              </a:lnSpc>
              <a:defRPr/>
            </a:pPr>
            <a:r>
              <a:rPr lang="ru-RU" b="1" dirty="0">
                <a:latin typeface="Cambria" pitchFamily="18" charset="0"/>
              </a:rPr>
              <a:t>2021</a:t>
            </a:r>
          </a:p>
        </p:txBody>
      </p:sp>
      <p:pic>
        <p:nvPicPr>
          <p:cNvPr id="34" name="Picture 4" descr="C:\Users\agorinova\Desktop\2326dffb-90cf-45d3-a41e-3b7693032823_image_larg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38546" y="5572140"/>
            <a:ext cx="1069833" cy="9361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9" name="Стрелка вправо 29">
            <a:extLst>
              <a:ext uri="{FF2B5EF4-FFF2-40B4-BE49-F238E27FC236}">
                <a16:creationId xmlns:a16="http://schemas.microsoft.com/office/drawing/2014/main" xmlns="" id="{C24B7EC4-F825-4691-BB2F-0AAAE9F0A5F6}"/>
              </a:ext>
            </a:extLst>
          </p:cNvPr>
          <p:cNvSpPr/>
          <p:nvPr/>
        </p:nvSpPr>
        <p:spPr>
          <a:xfrm rot="2046934">
            <a:off x="5860769" y="2721343"/>
            <a:ext cx="980411" cy="398504"/>
          </a:xfrm>
          <a:prstGeom prst="rightArrow">
            <a:avLst/>
          </a:prstGeom>
          <a:solidFill>
            <a:schemeClr val="accent4"/>
          </a:solidFill>
          <a:ln w="12700" cap="flat">
            <a:solidFill>
              <a:schemeClr val="accent2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endParaRPr lang="ru-RU"/>
          </a:p>
        </p:txBody>
      </p:sp>
      <p:sp>
        <p:nvSpPr>
          <p:cNvPr id="35" name="Стрелка вправо 29">
            <a:extLst>
              <a:ext uri="{FF2B5EF4-FFF2-40B4-BE49-F238E27FC236}">
                <a16:creationId xmlns:a16="http://schemas.microsoft.com/office/drawing/2014/main" xmlns="" id="{2C2FDCCC-3DAD-4ED7-A4E0-FB2BCBD7D3E0}"/>
              </a:ext>
            </a:extLst>
          </p:cNvPr>
          <p:cNvSpPr/>
          <p:nvPr/>
        </p:nvSpPr>
        <p:spPr>
          <a:xfrm>
            <a:off x="5943087" y="4922147"/>
            <a:ext cx="800985" cy="398504"/>
          </a:xfrm>
          <a:prstGeom prst="rightArrow">
            <a:avLst/>
          </a:prstGeom>
          <a:solidFill>
            <a:schemeClr val="accent4"/>
          </a:solidFill>
          <a:ln w="12700" cap="flat">
            <a:solidFill>
              <a:schemeClr val="accent2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endParaRPr lang="ru-RU"/>
          </a:p>
        </p:txBody>
      </p:sp>
      <p:sp>
        <p:nvSpPr>
          <p:cNvPr id="43" name="Стрелка вправо 29">
            <a:extLst>
              <a:ext uri="{FF2B5EF4-FFF2-40B4-BE49-F238E27FC236}">
                <a16:creationId xmlns:a16="http://schemas.microsoft.com/office/drawing/2014/main" xmlns="" id="{95D3BC17-8090-412D-B3F1-D54996E7AB9E}"/>
              </a:ext>
            </a:extLst>
          </p:cNvPr>
          <p:cNvSpPr/>
          <p:nvPr/>
        </p:nvSpPr>
        <p:spPr>
          <a:xfrm>
            <a:off x="8760296" y="5152346"/>
            <a:ext cx="716151" cy="398504"/>
          </a:xfrm>
          <a:prstGeom prst="rightArrow">
            <a:avLst/>
          </a:prstGeom>
          <a:solidFill>
            <a:schemeClr val="accent4"/>
          </a:solidFill>
          <a:ln w="12700" cap="flat">
            <a:solidFill>
              <a:schemeClr val="accent2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endParaRPr lang="ru-RU"/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xmlns="" id="{AD341E83-3199-4FC8-A182-05816ED448C8}"/>
              </a:ext>
            </a:extLst>
          </p:cNvPr>
          <p:cNvSpPr/>
          <p:nvPr/>
        </p:nvSpPr>
        <p:spPr>
          <a:xfrm>
            <a:off x="9480376" y="4615827"/>
            <a:ext cx="2520280" cy="436893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altLang="ru-RU" sz="1500" b="1" dirty="0">
                <a:solidFill>
                  <a:srgbClr val="6D2D19"/>
                </a:solidFill>
                <a:latin typeface="+mj-lt"/>
                <a:ea typeface="+mj-ea"/>
                <a:cs typeface="+mj-cs"/>
              </a:rPr>
              <a:t>Индивидуальные консультации специалистов</a:t>
            </a:r>
          </a:p>
        </p:txBody>
      </p:sp>
      <p:sp>
        <p:nvSpPr>
          <p:cNvPr id="48" name="Стрелка вправо 29">
            <a:extLst>
              <a:ext uri="{FF2B5EF4-FFF2-40B4-BE49-F238E27FC236}">
                <a16:creationId xmlns:a16="http://schemas.microsoft.com/office/drawing/2014/main" xmlns="" id="{44903610-5F7B-4F68-A33B-B787354875DC}"/>
              </a:ext>
            </a:extLst>
          </p:cNvPr>
          <p:cNvSpPr/>
          <p:nvPr/>
        </p:nvSpPr>
        <p:spPr>
          <a:xfrm>
            <a:off x="8760296" y="4667485"/>
            <a:ext cx="703834" cy="398504"/>
          </a:xfrm>
          <a:prstGeom prst="rightArrow">
            <a:avLst/>
          </a:prstGeom>
          <a:solidFill>
            <a:schemeClr val="accent4"/>
          </a:solidFill>
          <a:ln w="12700" cap="flat">
            <a:solidFill>
              <a:schemeClr val="accent2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3656067" y="2205427"/>
            <a:ext cx="5022741" cy="571504"/>
          </a:xfrm>
          <a:prstGeom prst="round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1492" tIns="41492" rIns="41492" bIns="41492" rtlCol="0" anchor="b">
            <a:noAutofit/>
          </a:bodyPr>
          <a:lstStyle/>
          <a:p>
            <a:pPr marL="0" marR="0" lvl="0" indent="0" algn="ctr" defTabSz="914771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800" b="1" dirty="0">
                <a:solidFill>
                  <a:srgbClr val="6D2D19"/>
                </a:solidFill>
                <a:sym typeface="Calibri Light"/>
              </a:rPr>
              <a:t>Условия получения</a:t>
            </a:r>
          </a:p>
        </p:txBody>
      </p:sp>
      <p:grpSp>
        <p:nvGrpSpPr>
          <p:cNvPr id="27" name="Группа 26"/>
          <p:cNvGrpSpPr/>
          <p:nvPr/>
        </p:nvGrpSpPr>
        <p:grpSpPr>
          <a:xfrm>
            <a:off x="254877" y="2924944"/>
            <a:ext cx="11682246" cy="1919561"/>
            <a:chOff x="166646" y="3500438"/>
            <a:chExt cx="11682246" cy="1643051"/>
          </a:xfrm>
        </p:grpSpPr>
        <p:grpSp>
          <p:nvGrpSpPr>
            <p:cNvPr id="16" name="Группа 15"/>
            <p:cNvGrpSpPr/>
            <p:nvPr/>
          </p:nvGrpSpPr>
          <p:grpSpPr>
            <a:xfrm>
              <a:off x="166646" y="3500438"/>
              <a:ext cx="2714644" cy="1643050"/>
              <a:chOff x="6381752" y="4857760"/>
              <a:chExt cx="2714644" cy="1643050"/>
            </a:xfrm>
          </p:grpSpPr>
          <p:sp>
            <p:nvSpPr>
              <p:cNvPr id="14" name="Овал 13"/>
              <p:cNvSpPr/>
              <p:nvPr/>
            </p:nvSpPr>
            <p:spPr>
              <a:xfrm>
                <a:off x="6381752" y="4857760"/>
                <a:ext cx="2714644" cy="1643050"/>
              </a:xfrm>
              <a:prstGeom prst="ellipse">
                <a:avLst/>
              </a:prstGeom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endParaRPr>
              </a:p>
            </p:txBody>
          </p:sp>
          <p:sp>
            <p:nvSpPr>
              <p:cNvPr id="15" name="Прямоугольник 14"/>
              <p:cNvSpPr/>
              <p:nvPr/>
            </p:nvSpPr>
            <p:spPr>
              <a:xfrm>
                <a:off x="6754332" y="5320009"/>
                <a:ext cx="1969484" cy="8693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2000" b="1" i="1" dirty="0" smtClean="0">
                    <a:solidFill>
                      <a:schemeClr val="bg1"/>
                    </a:solidFill>
                  </a:rPr>
                  <a:t> </a:t>
                </a:r>
                <a:r>
                  <a:rPr lang="ru-RU" sz="2000" b="1" i="1" dirty="0" smtClean="0">
                    <a:solidFill>
                      <a:srgbClr val="6D2D19"/>
                    </a:solidFill>
                  </a:rPr>
                  <a:t>размер </a:t>
                </a:r>
                <a:r>
                  <a:rPr lang="ru-RU" sz="2000" b="1" i="1" dirty="0">
                    <a:solidFill>
                      <a:srgbClr val="6D2D19"/>
                    </a:solidFill>
                  </a:rPr>
                  <a:t>гранта до 500 тыс. руб.</a:t>
                </a:r>
                <a:endParaRPr lang="ru-RU" b="1" i="1" dirty="0">
                  <a:solidFill>
                    <a:srgbClr val="6D2D19"/>
                  </a:solidFill>
                </a:endParaRPr>
              </a:p>
            </p:txBody>
          </p:sp>
        </p:grpSp>
        <p:grpSp>
          <p:nvGrpSpPr>
            <p:cNvPr id="18" name="Группа 17"/>
            <p:cNvGrpSpPr/>
            <p:nvPr/>
          </p:nvGrpSpPr>
          <p:grpSpPr>
            <a:xfrm>
              <a:off x="6096000" y="3500438"/>
              <a:ext cx="2714644" cy="1643050"/>
              <a:chOff x="6310314" y="4857760"/>
              <a:chExt cx="2714644" cy="1643050"/>
            </a:xfrm>
          </p:grpSpPr>
          <p:sp>
            <p:nvSpPr>
              <p:cNvPr id="19" name="Овал 18"/>
              <p:cNvSpPr/>
              <p:nvPr/>
            </p:nvSpPr>
            <p:spPr>
              <a:xfrm>
                <a:off x="6310314" y="4857760"/>
                <a:ext cx="2714644" cy="1643050"/>
              </a:xfrm>
              <a:prstGeom prst="ellipse">
                <a:avLst/>
              </a:prstGeom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endParaRPr>
              </a:p>
            </p:txBody>
          </p:sp>
          <p:sp>
            <p:nvSpPr>
              <p:cNvPr id="20" name="Прямоугольник 19"/>
              <p:cNvSpPr/>
              <p:nvPr/>
            </p:nvSpPr>
            <p:spPr>
              <a:xfrm>
                <a:off x="6310314" y="5181510"/>
                <a:ext cx="2714644" cy="8693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2000" b="1" i="1" dirty="0">
                    <a:solidFill>
                      <a:srgbClr val="6D2D19"/>
                    </a:solidFill>
                  </a:rPr>
                  <a:t>участие в мероприятиях центра «Мой бизнес»</a:t>
                </a:r>
                <a:endParaRPr lang="ru-RU" b="1" i="1" dirty="0">
                  <a:solidFill>
                    <a:srgbClr val="6D2D19"/>
                  </a:solidFill>
                </a:endParaRPr>
              </a:p>
            </p:txBody>
          </p:sp>
        </p:grpSp>
        <p:grpSp>
          <p:nvGrpSpPr>
            <p:cNvPr id="21" name="Группа 20"/>
            <p:cNvGrpSpPr/>
            <p:nvPr/>
          </p:nvGrpSpPr>
          <p:grpSpPr>
            <a:xfrm>
              <a:off x="3172772" y="3500438"/>
              <a:ext cx="2714644" cy="1643050"/>
              <a:chOff x="6387482" y="4857760"/>
              <a:chExt cx="2714644" cy="1643050"/>
            </a:xfrm>
          </p:grpSpPr>
          <p:sp>
            <p:nvSpPr>
              <p:cNvPr id="22" name="Овал 21"/>
              <p:cNvSpPr/>
              <p:nvPr/>
            </p:nvSpPr>
            <p:spPr>
              <a:xfrm>
                <a:off x="6387482" y="4857760"/>
                <a:ext cx="2714644" cy="1643050"/>
              </a:xfrm>
              <a:prstGeom prst="ellipse">
                <a:avLst/>
              </a:prstGeom>
              <a:ln/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endParaRPr>
              </a:p>
            </p:txBody>
          </p:sp>
          <p:sp>
            <p:nvSpPr>
              <p:cNvPr id="23" name="Прямоугольник 22"/>
              <p:cNvSpPr/>
              <p:nvPr/>
            </p:nvSpPr>
            <p:spPr>
              <a:xfrm>
                <a:off x="6624826" y="5320008"/>
                <a:ext cx="2353464" cy="8693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2000" b="1" i="1" dirty="0" err="1">
                    <a:solidFill>
                      <a:srgbClr val="6D2D19"/>
                    </a:solidFill>
                  </a:rPr>
                  <a:t>софинансирование</a:t>
                </a:r>
                <a:r>
                  <a:rPr lang="ru-RU" sz="2000" b="1" i="1" dirty="0">
                    <a:solidFill>
                      <a:srgbClr val="6D2D19"/>
                    </a:solidFill>
                  </a:rPr>
                  <a:t> со стороны субъекта МСП</a:t>
                </a:r>
                <a:endParaRPr lang="ru-RU" b="1" i="1" dirty="0">
                  <a:solidFill>
                    <a:srgbClr val="6D2D19"/>
                  </a:solidFill>
                </a:endParaRPr>
              </a:p>
            </p:txBody>
          </p:sp>
        </p:grpSp>
        <p:grpSp>
          <p:nvGrpSpPr>
            <p:cNvPr id="24" name="Группа 23"/>
            <p:cNvGrpSpPr/>
            <p:nvPr/>
          </p:nvGrpSpPr>
          <p:grpSpPr>
            <a:xfrm>
              <a:off x="9096396" y="3500439"/>
              <a:ext cx="2752496" cy="1643050"/>
              <a:chOff x="6381752" y="4857761"/>
              <a:chExt cx="2752496" cy="1643050"/>
            </a:xfrm>
          </p:grpSpPr>
          <p:sp>
            <p:nvSpPr>
              <p:cNvPr id="25" name="Овал 24"/>
              <p:cNvSpPr/>
              <p:nvPr/>
            </p:nvSpPr>
            <p:spPr>
              <a:xfrm>
                <a:off x="6381752" y="4857761"/>
                <a:ext cx="2714644" cy="1643050"/>
              </a:xfrm>
              <a:prstGeom prst="ellipse">
                <a:avLst/>
              </a:prstGeom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endParaRPr>
              </a:p>
            </p:txBody>
          </p:sp>
          <p:sp>
            <p:nvSpPr>
              <p:cNvPr id="26" name="Прямоугольник 25"/>
              <p:cNvSpPr/>
              <p:nvPr/>
            </p:nvSpPr>
            <p:spPr>
              <a:xfrm>
                <a:off x="6419604" y="5228034"/>
                <a:ext cx="2714644" cy="8693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2000" b="1" i="1" dirty="0">
                    <a:solidFill>
                      <a:srgbClr val="6D2D19"/>
                    </a:solidFill>
                  </a:rPr>
                  <a:t>быть в реестре социальных предпринимателей</a:t>
                </a:r>
                <a:endParaRPr lang="ru-RU" b="1" i="1" dirty="0">
                  <a:solidFill>
                    <a:srgbClr val="6D2D19"/>
                  </a:solidFill>
                </a:endParaRPr>
              </a:p>
            </p:txBody>
          </p:sp>
        </p:grpSp>
      </p:grpSp>
      <p:sp>
        <p:nvSpPr>
          <p:cNvPr id="29" name="Заголовок 1">
            <a:extLst>
              <a:ext uri="{FF2B5EF4-FFF2-40B4-BE49-F238E27FC236}">
                <a16:creationId xmlns:a16="http://schemas.microsoft.com/office/drawing/2014/main" xmlns="" id="{97419C3D-D0C7-4A61-A6CF-FFFD6D6D4AD0}"/>
              </a:ext>
            </a:extLst>
          </p:cNvPr>
          <p:cNvSpPr txBox="1">
            <a:spLocks/>
          </p:cNvSpPr>
          <p:nvPr/>
        </p:nvSpPr>
        <p:spPr>
          <a:xfrm>
            <a:off x="911424" y="692696"/>
            <a:ext cx="10585176" cy="122413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DDB89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1492" tIns="41492" rIns="41492" bIns="41492" rtlCol="0" anchor="b">
            <a:noAutofit/>
          </a:bodyPr>
          <a:lstStyle/>
          <a:p>
            <a:pPr lvl="0" algn="ctr" defTabSz="914771" hangingPunct="1">
              <a:lnSpc>
                <a:spcPct val="90000"/>
              </a:lnSpc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 Light"/>
                <a:cs typeface="Calibri Light"/>
                <a:sym typeface="Calibri Light"/>
              </a:rPr>
              <a:t/>
            </a:r>
            <a:b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 Light"/>
                <a:cs typeface="Calibri Light"/>
                <a:sym typeface="Calibri Light"/>
              </a:rPr>
            </a:b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 Light"/>
                <a:cs typeface="Calibri Light"/>
                <a:sym typeface="Calibri Light"/>
              </a:rPr>
              <a:t/>
            </a:r>
            <a:b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 Light"/>
                <a:cs typeface="Calibri Light"/>
                <a:sym typeface="Calibri Light"/>
              </a:rPr>
            </a:b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 Light"/>
                <a:cs typeface="Calibri Light"/>
                <a:sym typeface="Calibri Light"/>
              </a:rPr>
              <a:t/>
            </a:r>
            <a:b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 Light"/>
                <a:cs typeface="Calibri Light"/>
                <a:sym typeface="Calibri Light"/>
              </a:rPr>
            </a:b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 Light"/>
                <a:cs typeface="Calibri Light"/>
                <a:sym typeface="Calibri Light"/>
              </a:rPr>
              <a:t/>
            </a:r>
            <a:b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 Light"/>
                <a:cs typeface="Calibri Light"/>
                <a:sym typeface="Calibri Light"/>
              </a:rPr>
            </a:b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 Light"/>
                <a:cs typeface="Calibri Light"/>
                <a:sym typeface="Calibri Light"/>
              </a:rPr>
              <a:t/>
            </a:r>
            <a:b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 Light"/>
                <a:cs typeface="Calibri Light"/>
                <a:sym typeface="Calibri Light"/>
              </a:rPr>
            </a:b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 Light"/>
                <a:cs typeface="Calibri Light"/>
                <a:sym typeface="Calibri Light"/>
              </a:rPr>
              <a:t/>
            </a:r>
            <a:b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 Light"/>
                <a:cs typeface="Calibri Light"/>
                <a:sym typeface="Calibri Light"/>
              </a:rPr>
            </a:b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 Light"/>
                <a:cs typeface="Calibri Light"/>
                <a:sym typeface="Calibri Light"/>
              </a:rPr>
              <a:t/>
            </a:r>
            <a:b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 Light"/>
                <a:cs typeface="Calibri Light"/>
                <a:sym typeface="Calibri Light"/>
              </a:rPr>
            </a:br>
            <a:r>
              <a:rPr lang="ru-RU" sz="2400" b="1" dirty="0">
                <a:effectLst/>
                <a:ea typeface="Calibri" panose="020F0502020204030204" pitchFamily="34" charset="0"/>
              </a:rPr>
              <a:t>Грантовая поддержка</a:t>
            </a:r>
            <a:br>
              <a:rPr lang="ru-RU" sz="2400" b="1" dirty="0">
                <a:effectLst/>
                <a:ea typeface="Calibri" panose="020F0502020204030204" pitchFamily="34" charset="0"/>
              </a:rPr>
            </a:br>
            <a:r>
              <a:rPr lang="ru-RU" sz="2400" b="1" dirty="0">
                <a:effectLst/>
                <a:ea typeface="Calibri" panose="020F0502020204030204" pitchFamily="34" charset="0"/>
              </a:rPr>
              <a:t>для социальных предпринимателей</a:t>
            </a:r>
          </a:p>
          <a:p>
            <a:pPr lvl="0" algn="ctr" defTabSz="914771" hangingPunct="1">
              <a:lnSpc>
                <a:spcPct val="90000"/>
              </a:lnSpc>
              <a:defRPr/>
            </a:pPr>
            <a:r>
              <a:rPr lang="ru-RU" altLang="ru-RU" sz="2400" b="1" dirty="0">
                <a:solidFill>
                  <a:srgbClr val="6D2D19"/>
                </a:solidFill>
                <a:sym typeface="Calibri Light"/>
              </a:rPr>
              <a:t>2021 год</a:t>
            </a:r>
          </a:p>
        </p:txBody>
      </p:sp>
      <p:sp>
        <p:nvSpPr>
          <p:cNvPr id="30" name="Овал 29">
            <a:extLst>
              <a:ext uri="{FF2B5EF4-FFF2-40B4-BE49-F238E27FC236}">
                <a16:creationId xmlns:a16="http://schemas.microsoft.com/office/drawing/2014/main" xmlns="" id="{E30C63A8-9F41-414E-8362-D4046B9C41F4}"/>
              </a:ext>
            </a:extLst>
          </p:cNvPr>
          <p:cNvSpPr/>
          <p:nvPr/>
        </p:nvSpPr>
        <p:spPr>
          <a:xfrm>
            <a:off x="1301643" y="4912750"/>
            <a:ext cx="2208901" cy="151477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ctr"/>
            <a:r>
              <a:rPr lang="ru-RU" sz="1600" b="1" i="1" dirty="0">
                <a:solidFill>
                  <a:srgbClr val="6D2D19"/>
                </a:solidFill>
              </a:rPr>
              <a:t>возможность получения после 01.07.2021</a:t>
            </a:r>
          </a:p>
        </p:txBody>
      </p:sp>
      <p:sp>
        <p:nvSpPr>
          <p:cNvPr id="31" name="Овал 30">
            <a:extLst>
              <a:ext uri="{FF2B5EF4-FFF2-40B4-BE49-F238E27FC236}">
                <a16:creationId xmlns:a16="http://schemas.microsoft.com/office/drawing/2014/main" xmlns="" id="{7D12B7E1-2CA8-4359-8333-881A65C88647}"/>
              </a:ext>
            </a:extLst>
          </p:cNvPr>
          <p:cNvSpPr/>
          <p:nvPr/>
        </p:nvSpPr>
        <p:spPr>
          <a:xfrm>
            <a:off x="3656067" y="4912750"/>
            <a:ext cx="4488109" cy="1514770"/>
          </a:xfrm>
          <a:prstGeom prst="ellips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ru-RU" sz="1600" b="1" i="1" dirty="0">
                <a:solidFill>
                  <a:srgbClr val="6D2D19"/>
                </a:solidFill>
              </a:rPr>
              <a:t>цель: </a:t>
            </a:r>
            <a:br>
              <a:rPr lang="ru-RU" sz="1600" b="1" i="1" dirty="0">
                <a:solidFill>
                  <a:srgbClr val="6D2D19"/>
                </a:solidFill>
              </a:rPr>
            </a:br>
            <a:r>
              <a:rPr lang="ru-RU" sz="1600" b="1" i="1" dirty="0">
                <a:solidFill>
                  <a:srgbClr val="6D2D19"/>
                </a:solidFill>
              </a:rPr>
              <a:t>- аренда, ремонт помещения</a:t>
            </a:r>
          </a:p>
          <a:p>
            <a:pPr algn="ctr"/>
            <a:r>
              <a:rPr lang="ru-RU" sz="1600" b="1" i="1" dirty="0">
                <a:solidFill>
                  <a:srgbClr val="6D2D19"/>
                </a:solidFill>
              </a:rPr>
              <a:t>- аренда оргтехники, оборудования и др.</a:t>
            </a:r>
          </a:p>
        </p:txBody>
      </p:sp>
      <p:sp>
        <p:nvSpPr>
          <p:cNvPr id="33" name="Овал 32">
            <a:extLst>
              <a:ext uri="{FF2B5EF4-FFF2-40B4-BE49-F238E27FC236}">
                <a16:creationId xmlns:a16="http://schemas.microsoft.com/office/drawing/2014/main" xmlns="" id="{3C1C43DB-7CDA-4D2F-9AA8-8228A7A6A52B}"/>
              </a:ext>
            </a:extLst>
          </p:cNvPr>
          <p:cNvSpPr/>
          <p:nvPr/>
        </p:nvSpPr>
        <p:spPr>
          <a:xfrm>
            <a:off x="8544272" y="4739633"/>
            <a:ext cx="2208901" cy="1861004"/>
          </a:xfrm>
          <a:prstGeom prst="ellips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ctr"/>
            <a:endParaRPr lang="ru-RU" sz="1600" b="1" i="1" dirty="0">
              <a:solidFill>
                <a:schemeClr val="bg1"/>
              </a:solidFill>
            </a:endParaRPr>
          </a:p>
          <a:p>
            <a:pPr algn="ctr"/>
            <a:r>
              <a:rPr lang="ru-RU" sz="1600" b="1" i="1" dirty="0">
                <a:solidFill>
                  <a:srgbClr val="6D2D19"/>
                </a:solidFill>
              </a:rPr>
              <a:t>отчетность в течение 3х лет</a:t>
            </a:r>
          </a:p>
          <a:p>
            <a:pPr algn="ctr"/>
            <a:endParaRPr lang="ru-RU" sz="1600" b="1" i="1" dirty="0">
              <a:solidFill>
                <a:schemeClr val="bg1"/>
              </a:solidFill>
            </a:endParaRPr>
          </a:p>
        </p:txBody>
      </p:sp>
      <p:pic>
        <p:nvPicPr>
          <p:cNvPr id="34" name="Picture 12" descr="http://bianchiaccountants.co.uk/money.jpg">
            <a:extLst>
              <a:ext uri="{FF2B5EF4-FFF2-40B4-BE49-F238E27FC236}">
                <a16:creationId xmlns:a16="http://schemas.microsoft.com/office/drawing/2014/main" xmlns="" id="{9D147D1D-8449-42A3-B71E-2095738AF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41949" y="1411188"/>
            <a:ext cx="1079533" cy="1079533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32" name="Picture 2" descr="https://ds04.infourok.ru/uploads/ex/11d4/0015a92b-565cce65/hello_html_m209a0bd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68008" y="3356992"/>
            <a:ext cx="432048" cy="648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0897450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907370" y="727533"/>
            <a:ext cx="10229190" cy="10081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DDB893"/>
            </a:solidFill>
          </a:ln>
        </p:spPr>
        <p:txBody>
          <a:bodyPr rtlCol="0" anchor="t">
            <a:no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Специальный заемный продукт центра «Мой бизнес»</a:t>
            </a:r>
            <a:br>
              <a:rPr lang="ru-RU" sz="2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для социальных предпринимателей</a:t>
            </a:r>
            <a:endParaRPr lang="ru-RU" sz="2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Picture 8" descr="http://rmplgroup.net/images/send_enquiry.jpg">
            <a:extLst>
              <a:ext uri="{FF2B5EF4-FFF2-40B4-BE49-F238E27FC236}">
                <a16:creationId xmlns:a16="http://schemas.microsoft.com/office/drawing/2014/main" xmlns="" id="{DBA2AB86-42AB-4FCC-AEC4-0561F6D158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1899" y="5367990"/>
            <a:ext cx="1000132" cy="10001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96882C1-C971-4A23-BAB5-06571D37EB51}"/>
              </a:ext>
            </a:extLst>
          </p:cNvPr>
          <p:cNvSpPr txBox="1"/>
          <p:nvPr/>
        </p:nvSpPr>
        <p:spPr>
          <a:xfrm>
            <a:off x="4741511" y="2386387"/>
            <a:ext cx="2016224" cy="707884"/>
          </a:xfrm>
          <a:prstGeom prst="rect">
            <a:avLst/>
          </a:prstGeom>
          <a:ln>
            <a:solidFill>
              <a:srgbClr val="DDB893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spc="0" normalizeH="0" baseline="0" dirty="0">
                <a:ln>
                  <a:noFill/>
                </a:ln>
                <a:solidFill>
                  <a:srgbClr val="6D2D19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годовая ставка* </a:t>
            </a:r>
            <a:r>
              <a:rPr kumimoji="0" lang="ru-RU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/>
            </a:r>
            <a:br>
              <a:rPr kumimoji="0" lang="ru-RU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</a:br>
            <a:r>
              <a:rPr kumimoji="0" lang="ru-RU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4,25 %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CD9AB99-6DA7-49B2-8471-31CA8723DF3D}"/>
              </a:ext>
            </a:extLst>
          </p:cNvPr>
          <p:cNvSpPr txBox="1"/>
          <p:nvPr/>
        </p:nvSpPr>
        <p:spPr>
          <a:xfrm>
            <a:off x="958155" y="2391081"/>
            <a:ext cx="2016224" cy="707884"/>
          </a:xfrm>
          <a:prstGeom prst="rect">
            <a:avLst/>
          </a:prstGeom>
          <a:ln>
            <a:solidFill>
              <a:srgbClr val="DDB893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spc="0" normalizeH="0" baseline="0" dirty="0">
                <a:ln>
                  <a:noFill/>
                </a:ln>
                <a:solidFill>
                  <a:srgbClr val="6D2D19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годовая ставка* </a:t>
            </a:r>
            <a:r>
              <a:rPr kumimoji="0" lang="ru-RU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/>
            </a:r>
            <a:br>
              <a:rPr kumimoji="0" lang="ru-RU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</a:br>
            <a:r>
              <a:rPr kumimoji="0" lang="ru-RU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2,125 %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650F3807-4374-4CED-B2B5-BF0187016E77}"/>
              </a:ext>
            </a:extLst>
          </p:cNvPr>
          <p:cNvSpPr txBox="1"/>
          <p:nvPr/>
        </p:nvSpPr>
        <p:spPr>
          <a:xfrm>
            <a:off x="8368683" y="2386387"/>
            <a:ext cx="2016224" cy="707884"/>
          </a:xfrm>
          <a:prstGeom prst="rect">
            <a:avLst/>
          </a:prstGeom>
          <a:ln>
            <a:solidFill>
              <a:srgbClr val="DDB893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spc="0" normalizeH="0" baseline="0" dirty="0">
                <a:ln>
                  <a:noFill/>
                </a:ln>
                <a:solidFill>
                  <a:srgbClr val="6D2D19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годовая ставка* </a:t>
            </a:r>
            <a:r>
              <a:rPr kumimoji="0" lang="ru-RU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/>
            </a:r>
            <a:br>
              <a:rPr kumimoji="0" lang="ru-RU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</a:br>
            <a:r>
              <a:rPr kumimoji="0" lang="ru-RU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6,375 %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51B8C5A-ADEC-40F0-9C30-184C173906CB}"/>
              </a:ext>
            </a:extLst>
          </p:cNvPr>
          <p:cNvSpPr txBox="1"/>
          <p:nvPr/>
        </p:nvSpPr>
        <p:spPr>
          <a:xfrm>
            <a:off x="911424" y="3429000"/>
            <a:ext cx="3230870" cy="224676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i="1" dirty="0"/>
              <a:t>Условия: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ru-RU" sz="2000" i="1" dirty="0"/>
          </a:p>
          <a:p>
            <a:r>
              <a:rPr lang="ru-RU" sz="2000" dirty="0"/>
              <a:t>- до </a:t>
            </a:r>
            <a:r>
              <a:rPr lang="ru-RU" sz="2000" i="1" dirty="0"/>
              <a:t>36</a:t>
            </a:r>
            <a:r>
              <a:rPr lang="ru-RU" sz="2000" dirty="0"/>
              <a:t> месяцев</a:t>
            </a:r>
            <a:br>
              <a:rPr lang="ru-RU" sz="2000" dirty="0"/>
            </a:br>
            <a:r>
              <a:rPr lang="ru-RU" sz="2000" dirty="0"/>
              <a:t>- до </a:t>
            </a:r>
            <a:r>
              <a:rPr lang="ru-RU" sz="2000" i="1" dirty="0"/>
              <a:t>5 000 000 </a:t>
            </a:r>
            <a:r>
              <a:rPr lang="ru-RU" sz="2000" dirty="0"/>
              <a:t>рублей</a:t>
            </a:r>
          </a:p>
          <a:p>
            <a:pPr marR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ru-RU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- залоговое обеспечение</a:t>
            </a:r>
          </a:p>
          <a:p>
            <a:r>
              <a:rPr kumimoji="0" lang="ru-RU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- регистрация </a:t>
            </a:r>
            <a:r>
              <a:rPr kumimoji="0" lang="ru-RU" sz="2000" b="0" i="1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в моногороде</a:t>
            </a:r>
          </a:p>
          <a:p>
            <a:pPr marL="342900" marR="0" indent="-3429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endParaRPr kumimoji="0" lang="ru-RU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5C6CFBF-0A71-4FCA-8709-4E9355AFAD70}"/>
              </a:ext>
            </a:extLst>
          </p:cNvPr>
          <p:cNvSpPr txBox="1"/>
          <p:nvPr/>
        </p:nvSpPr>
        <p:spPr>
          <a:xfrm>
            <a:off x="4727848" y="3429000"/>
            <a:ext cx="3230870" cy="16312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i="1" dirty="0"/>
              <a:t>Условия: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ru-RU" sz="2000" i="1" dirty="0"/>
          </a:p>
          <a:p>
            <a:r>
              <a:rPr lang="ru-RU" sz="2000" dirty="0"/>
              <a:t>- до </a:t>
            </a:r>
            <a:r>
              <a:rPr lang="ru-RU" sz="2000" i="1" dirty="0"/>
              <a:t>36</a:t>
            </a:r>
            <a:r>
              <a:rPr lang="ru-RU" sz="2000" dirty="0"/>
              <a:t> месяцев</a:t>
            </a:r>
            <a:br>
              <a:rPr lang="ru-RU" sz="2000" dirty="0"/>
            </a:br>
            <a:r>
              <a:rPr lang="ru-RU" sz="2000" dirty="0"/>
              <a:t>- до </a:t>
            </a:r>
            <a:r>
              <a:rPr lang="ru-RU" sz="2000" i="1" dirty="0"/>
              <a:t>5 000 000 </a:t>
            </a:r>
            <a:r>
              <a:rPr lang="ru-RU" sz="2000" dirty="0"/>
              <a:t>рублей</a:t>
            </a:r>
          </a:p>
          <a:p>
            <a:pPr marR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ru-RU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- залоговое обеспечение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95F00A4F-B76B-4EC2-8ECC-94DB9CC26F7B}"/>
              </a:ext>
            </a:extLst>
          </p:cNvPr>
          <p:cNvSpPr txBox="1"/>
          <p:nvPr/>
        </p:nvSpPr>
        <p:spPr>
          <a:xfrm>
            <a:off x="8344976" y="3429000"/>
            <a:ext cx="3655680" cy="19389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i="1" dirty="0"/>
              <a:t>Условия: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ru-RU" sz="2000" i="1" dirty="0"/>
          </a:p>
          <a:p>
            <a:r>
              <a:rPr lang="ru-RU" sz="2000" dirty="0"/>
              <a:t>- до </a:t>
            </a:r>
            <a:r>
              <a:rPr lang="ru-RU" sz="2000" i="1" dirty="0"/>
              <a:t>36</a:t>
            </a:r>
            <a:r>
              <a:rPr lang="ru-RU" sz="2000" dirty="0"/>
              <a:t> месяцев</a:t>
            </a:r>
            <a:br>
              <a:rPr lang="ru-RU" sz="2000" dirty="0"/>
            </a:br>
            <a:r>
              <a:rPr lang="ru-RU" sz="2000" dirty="0"/>
              <a:t>- до </a:t>
            </a:r>
            <a:r>
              <a:rPr lang="ru-RU" sz="2000" i="1" dirty="0"/>
              <a:t>400 000 </a:t>
            </a:r>
            <a:r>
              <a:rPr lang="ru-RU" sz="2000" dirty="0"/>
              <a:t>рублей</a:t>
            </a:r>
          </a:p>
          <a:p>
            <a:pPr marR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ru-RU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- </a:t>
            </a:r>
            <a:r>
              <a:rPr kumimoji="0" lang="ru-RU" sz="2000" b="0" i="1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без</a:t>
            </a:r>
            <a:r>
              <a:rPr kumimoji="0" lang="ru-RU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 залогового обеспечения под поручительство третьих лиц</a:t>
            </a:r>
          </a:p>
        </p:txBody>
      </p:sp>
      <p:pic>
        <p:nvPicPr>
          <p:cNvPr id="19" name="Picture 6" descr="https://thumbs.dreamstime.com/b/3d-%D0%BC%D0%B0%D0%BB%D1%8B%D0%B5-%D0%BB%D1%8E%D0%B4%D0%B8-%D1%84%D0%B8%D0%BD%D0%B0%D0%BD%D1%81%D0%BE%D0%B2%D0%BE%D1%85%D0%BE%D0%B7%D1%8F%D0%B9%D1%81%D1%82%D0%B2%D0%B5%D0%BD%D0%BD%D1%8B%D0%B9-%D1%83%D1%81%D0%BF%D0%B5%D1%85-29280362.jpg">
            <a:extLst>
              <a:ext uri="{FF2B5EF4-FFF2-40B4-BE49-F238E27FC236}">
                <a16:creationId xmlns:a16="http://schemas.microsoft.com/office/drawing/2014/main" xmlns="" id="{7E360832-7366-4E2D-8276-9EEE20F15C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00471" y="1229801"/>
            <a:ext cx="884159" cy="9361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" name="Овал 19">
            <a:extLst>
              <a:ext uri="{FF2B5EF4-FFF2-40B4-BE49-F238E27FC236}">
                <a16:creationId xmlns:a16="http://schemas.microsoft.com/office/drawing/2014/main" xmlns="" id="{CAC14856-87E6-4857-A8B2-EB4CD0ECB24D}"/>
              </a:ext>
            </a:extLst>
          </p:cNvPr>
          <p:cNvSpPr/>
          <p:nvPr/>
        </p:nvSpPr>
        <p:spPr>
          <a:xfrm>
            <a:off x="-545404" y="5864570"/>
            <a:ext cx="1512168" cy="1483377"/>
          </a:xfrm>
          <a:prstGeom prst="ellipse">
            <a:avLst/>
          </a:prstGeom>
          <a:solidFill>
            <a:srgbClr val="FFFFFF"/>
          </a:solidFill>
          <a:ln w="301625">
            <a:solidFill>
              <a:srgbClr val="E455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36">
            <a:extLst>
              <a:ext uri="{FF2B5EF4-FFF2-40B4-BE49-F238E27FC236}">
                <a16:creationId xmlns:a16="http://schemas.microsoft.com/office/drawing/2014/main" xmlns="" id="{AFFC94D0-72EA-429C-8FFA-C478EE99AFAA}"/>
              </a:ext>
            </a:extLst>
          </p:cNvPr>
          <p:cNvSpPr/>
          <p:nvPr/>
        </p:nvSpPr>
        <p:spPr bwMode="auto">
          <a:xfrm>
            <a:off x="9624392" y="5608023"/>
            <a:ext cx="1994323" cy="513093"/>
          </a:xfrm>
          <a:prstGeom prst="roundRect">
            <a:avLst>
              <a:gd name="adj" fmla="val 10000"/>
            </a:avLst>
          </a:prstGeom>
          <a:gradFill flip="none" rotWithShape="1">
            <a:gsLst>
              <a:gs pos="0">
                <a:schemeClr val="accent4">
                  <a:lumMod val="90000"/>
                  <a:shade val="30000"/>
                  <a:satMod val="115000"/>
                </a:schemeClr>
              </a:gs>
              <a:gs pos="50000">
                <a:schemeClr val="accent4">
                  <a:lumMod val="90000"/>
                  <a:shade val="67500"/>
                  <a:satMod val="115000"/>
                </a:schemeClr>
              </a:gs>
              <a:gs pos="100000">
                <a:schemeClr val="accent4">
                  <a:lumMod val="9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r">
              <a:lnSpc>
                <a:spcPts val="1700"/>
              </a:lnSpc>
              <a:defRPr/>
            </a:pPr>
            <a:r>
              <a:rPr lang="ru-RU" sz="1400" b="1" dirty="0">
                <a:latin typeface="Cambria" pitchFamily="18" charset="0"/>
              </a:rPr>
              <a:t>*по состоянию на 11.01.2021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911423" y="665576"/>
            <a:ext cx="10369153" cy="82865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DDB893"/>
            </a:solidFill>
          </a:ln>
        </p:spPr>
        <p:txBody>
          <a:bodyPr rtlCol="0" anchor="ctr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>
                <a:effectLst/>
                <a:latin typeface="+mj-lt"/>
                <a:ea typeface="Calibri" panose="020F0502020204030204" pitchFamily="34" charset="0"/>
              </a:rPr>
              <a:t>Региональный этап Всероссийского конкурса </a:t>
            </a:r>
            <a:br>
              <a:rPr lang="ru-RU" sz="2400" b="1" dirty="0">
                <a:effectLst/>
                <a:latin typeface="+mj-lt"/>
                <a:ea typeface="Calibri" panose="020F0502020204030204" pitchFamily="34" charset="0"/>
              </a:rPr>
            </a:br>
            <a:r>
              <a:rPr lang="ru-RU" sz="2400" b="1" dirty="0">
                <a:effectLst/>
                <a:latin typeface="+mj-lt"/>
                <a:ea typeface="Calibri" panose="020F0502020204030204" pitchFamily="34" charset="0"/>
              </a:rPr>
              <a:t>«Лучший социальный проект года»</a:t>
            </a:r>
            <a:endParaRPr lang="ru-RU" altLang="ru-RU" sz="4000" b="1" dirty="0">
              <a:solidFill>
                <a:srgbClr val="6D2D19"/>
              </a:solidFill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911423" y="2290349"/>
            <a:ext cx="2000264" cy="1000132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0" cap="all" dirty="0" err="1">
                <a:solidFill>
                  <a:srgbClr val="6D2D19"/>
                </a:solidFill>
                <a:effectLst/>
                <a:latin typeface="Muli"/>
              </a:rPr>
              <a:t>Доп</a:t>
            </a:r>
            <a:r>
              <a:rPr lang="ru-RU" sz="1600" b="1" i="0" cap="all" dirty="0">
                <a:solidFill>
                  <a:srgbClr val="6D2D19"/>
                </a:solidFill>
                <a:effectLst/>
                <a:latin typeface="Muli"/>
              </a:rPr>
              <a:t> образование детей</a:t>
            </a:r>
          </a:p>
        </p:txBody>
      </p:sp>
      <p:sp>
        <p:nvSpPr>
          <p:cNvPr id="91" name="Прямоугольник 90"/>
          <p:cNvSpPr/>
          <p:nvPr/>
        </p:nvSpPr>
        <p:spPr>
          <a:xfrm>
            <a:off x="3703315" y="2290349"/>
            <a:ext cx="2089498" cy="1000132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0" cap="all" dirty="0">
                <a:solidFill>
                  <a:srgbClr val="6D2D19"/>
                </a:solidFill>
                <a:effectLst/>
                <a:latin typeface="Muli"/>
              </a:rPr>
              <a:t>РЕАБИЛИТАЦИЯ ЛЮДЕЙ С ОВЗ</a:t>
            </a:r>
          </a:p>
        </p:txBody>
      </p:sp>
      <p:sp>
        <p:nvSpPr>
          <p:cNvPr id="92" name="Прямоугольник 91"/>
          <p:cNvSpPr/>
          <p:nvPr/>
        </p:nvSpPr>
        <p:spPr>
          <a:xfrm>
            <a:off x="6499402" y="2296125"/>
            <a:ext cx="2089498" cy="1000132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0" cap="all" dirty="0">
                <a:solidFill>
                  <a:srgbClr val="6D2D19"/>
                </a:solidFill>
                <a:effectLst/>
                <a:latin typeface="Muli"/>
              </a:rPr>
              <a:t>ПРОСВЕТИТЕЛЬСКАЯ ДЕЯТЕЛЬНОСТЬ</a:t>
            </a:r>
          </a:p>
        </p:txBody>
      </p:sp>
      <p:sp>
        <p:nvSpPr>
          <p:cNvPr id="93" name="Прямоугольник 92"/>
          <p:cNvSpPr/>
          <p:nvPr/>
        </p:nvSpPr>
        <p:spPr>
          <a:xfrm>
            <a:off x="9264352" y="2290349"/>
            <a:ext cx="2016224" cy="1000132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0" cap="all" dirty="0">
                <a:solidFill>
                  <a:srgbClr val="6D2D19"/>
                </a:solidFill>
                <a:effectLst/>
                <a:latin typeface="Muli"/>
              </a:rPr>
              <a:t>СОЦИАЛЬНЫЙ ТУРИЗМ</a:t>
            </a:r>
          </a:p>
        </p:txBody>
      </p:sp>
      <p:sp>
        <p:nvSpPr>
          <p:cNvPr id="94" name="Прямоугольник 93"/>
          <p:cNvSpPr/>
          <p:nvPr/>
        </p:nvSpPr>
        <p:spPr>
          <a:xfrm>
            <a:off x="911423" y="3738653"/>
            <a:ext cx="2000264" cy="1000132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0" cap="all" dirty="0">
                <a:solidFill>
                  <a:srgbClr val="6D2D19"/>
                </a:solidFill>
                <a:effectLst/>
                <a:latin typeface="Muli"/>
              </a:rPr>
              <a:t>ОБЕСПЕЧЕНИЕ ЗАНЯТОСТИ</a:t>
            </a:r>
          </a:p>
        </p:txBody>
      </p:sp>
      <p:sp>
        <p:nvSpPr>
          <p:cNvPr id="97" name="Прямоугольник 96"/>
          <p:cNvSpPr/>
          <p:nvPr/>
        </p:nvSpPr>
        <p:spPr>
          <a:xfrm>
            <a:off x="3654683" y="3738653"/>
            <a:ext cx="2138130" cy="1000132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0" cap="all" dirty="0">
                <a:solidFill>
                  <a:srgbClr val="6D2D19"/>
                </a:solidFill>
                <a:effectLst/>
                <a:latin typeface="Muli"/>
              </a:rPr>
              <a:t>СОЦИАЛЬНОЕ ОБСЛУЖИВАНИЕ</a:t>
            </a:r>
          </a:p>
        </p:txBody>
      </p:sp>
      <p:sp>
        <p:nvSpPr>
          <p:cNvPr id="98" name="Прямоугольник 97"/>
          <p:cNvSpPr/>
          <p:nvPr/>
        </p:nvSpPr>
        <p:spPr>
          <a:xfrm>
            <a:off x="6499402" y="3738653"/>
            <a:ext cx="2089498" cy="1000132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0" cap="all" dirty="0">
                <a:solidFill>
                  <a:srgbClr val="6D2D19"/>
                </a:solidFill>
                <a:effectLst/>
                <a:latin typeface="Muli"/>
              </a:rPr>
              <a:t>ФИЗИЧЕСКАЯ КУЛЬТУРА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9264352" y="3718286"/>
            <a:ext cx="2016224" cy="1000132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0" cap="all" dirty="0">
                <a:solidFill>
                  <a:srgbClr val="6D2D19"/>
                </a:solidFill>
                <a:effectLst/>
                <a:latin typeface="Muli"/>
              </a:rPr>
              <a:t>РАЗРАБОТКА ТСР И ИТ ДЛЯ ЛЮДЕЙ С ОВЗ</a:t>
            </a: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xmlns="" id="{43901EB0-03E8-44E0-A454-58CBBFDAFE14}"/>
              </a:ext>
            </a:extLst>
          </p:cNvPr>
          <p:cNvSpPr/>
          <p:nvPr/>
        </p:nvSpPr>
        <p:spPr>
          <a:xfrm>
            <a:off x="1700531" y="5352434"/>
            <a:ext cx="2000264" cy="1000132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0" cap="all" dirty="0">
                <a:solidFill>
                  <a:srgbClr val="6D2D19"/>
                </a:solidFill>
                <a:effectLst/>
                <a:latin typeface="Muli"/>
              </a:rPr>
              <a:t>ДОП ОБРАЗОВАНИЕ ДЕТЕЙ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xmlns="" id="{F6FE5EC1-F701-45D2-9BDA-8B9332A21B04}"/>
              </a:ext>
            </a:extLst>
          </p:cNvPr>
          <p:cNvSpPr/>
          <p:nvPr/>
        </p:nvSpPr>
        <p:spPr>
          <a:xfrm>
            <a:off x="4088215" y="5352434"/>
            <a:ext cx="2000264" cy="1000132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0" cap="all" dirty="0">
                <a:solidFill>
                  <a:srgbClr val="6D2D19"/>
                </a:solidFill>
                <a:effectLst/>
                <a:latin typeface="Muli"/>
              </a:rPr>
              <a:t>УХОДА ЗА ПОЖИЛЫМИ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xmlns="" id="{06800622-198E-44CB-A674-AD2C5316B54A}"/>
              </a:ext>
            </a:extLst>
          </p:cNvPr>
          <p:cNvSpPr/>
          <p:nvPr/>
        </p:nvSpPr>
        <p:spPr>
          <a:xfrm>
            <a:off x="6499402" y="5352434"/>
            <a:ext cx="2089498" cy="1000132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0" cap="all" dirty="0">
                <a:solidFill>
                  <a:srgbClr val="6D2D19"/>
                </a:solidFill>
                <a:effectLst/>
                <a:latin typeface="Muli"/>
              </a:rPr>
              <a:t>СОЦИАЛЬНОЕ ОБСЛУЖИВАНИЕ</a:t>
            </a: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6091785F-F7EC-4E5A-A2FB-C9410FFE6FA8}"/>
              </a:ext>
            </a:extLst>
          </p:cNvPr>
          <p:cNvSpPr/>
          <p:nvPr/>
        </p:nvSpPr>
        <p:spPr>
          <a:xfrm>
            <a:off x="8976320" y="5352434"/>
            <a:ext cx="2000264" cy="1000132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0" cap="all" dirty="0">
                <a:solidFill>
                  <a:srgbClr val="6D2D19"/>
                </a:solidFill>
                <a:effectLst/>
                <a:latin typeface="Muli"/>
              </a:rPr>
              <a:t>РАЗВИТИЕ ТЕРРИТОРИЙ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0F84F1E-A813-4E81-A99F-C7BFA6D68D0E}"/>
              </a:ext>
            </a:extLst>
          </p:cNvPr>
          <p:cNvSpPr txBox="1"/>
          <p:nvPr/>
        </p:nvSpPr>
        <p:spPr>
          <a:xfrm>
            <a:off x="2589527" y="1655535"/>
            <a:ext cx="6997903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u="none" strike="noStrike" cap="none" spc="0" normalizeH="0" baseline="0" dirty="0">
                <a:ln>
                  <a:noFill/>
                </a:ln>
                <a:solidFill>
                  <a:srgbClr val="6D2D19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Номинации для субъектов МСП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5BEBA1C9-36C2-453C-BD16-DA76A5D753CE}"/>
              </a:ext>
            </a:extLst>
          </p:cNvPr>
          <p:cNvSpPr txBox="1"/>
          <p:nvPr/>
        </p:nvSpPr>
        <p:spPr>
          <a:xfrm>
            <a:off x="2597047" y="4833135"/>
            <a:ext cx="6997903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u="none" strike="noStrike" cap="none" spc="0" normalizeH="0" baseline="0" dirty="0">
                <a:ln>
                  <a:noFill/>
                </a:ln>
                <a:solidFill>
                  <a:srgbClr val="6D2D19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Номинации для СО НКО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D24C094-8CBB-4909-B2F3-1C2A272D9700}"/>
              </a:ext>
            </a:extLst>
          </p:cNvPr>
          <p:cNvSpPr txBox="1"/>
          <p:nvPr/>
        </p:nvSpPr>
        <p:spPr>
          <a:xfrm>
            <a:off x="2495600" y="2999143"/>
            <a:ext cx="792088" cy="55399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 </a:t>
            </a:r>
            <a:r>
              <a:rPr lang="ru-RU" sz="12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участника</a:t>
            </a:r>
            <a:endParaRPr kumimoji="0" lang="ru-RU" sz="18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8D000C89-B88E-47E2-89F1-B556244DBDF4}"/>
              </a:ext>
            </a:extLst>
          </p:cNvPr>
          <p:cNvSpPr txBox="1"/>
          <p:nvPr/>
        </p:nvSpPr>
        <p:spPr>
          <a:xfrm>
            <a:off x="5369588" y="3013483"/>
            <a:ext cx="792088" cy="55399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 </a:t>
            </a:r>
            <a:r>
              <a:rPr lang="ru-RU" sz="12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участника</a:t>
            </a:r>
            <a:endParaRPr kumimoji="0" lang="ru-RU" sz="18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8954CAC6-F61A-40C8-A6F9-F00817BB76AA}"/>
              </a:ext>
            </a:extLst>
          </p:cNvPr>
          <p:cNvSpPr txBox="1"/>
          <p:nvPr/>
        </p:nvSpPr>
        <p:spPr>
          <a:xfrm>
            <a:off x="8400256" y="2924944"/>
            <a:ext cx="792088" cy="55399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 </a:t>
            </a:r>
            <a:r>
              <a:rPr lang="ru-RU" sz="12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участника</a:t>
            </a:r>
            <a:endParaRPr kumimoji="0" lang="ru-RU" sz="18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F128F302-FF21-406B-AB44-BE612DA86DD9}"/>
              </a:ext>
            </a:extLst>
          </p:cNvPr>
          <p:cNvSpPr txBox="1"/>
          <p:nvPr/>
        </p:nvSpPr>
        <p:spPr>
          <a:xfrm>
            <a:off x="10884532" y="3001190"/>
            <a:ext cx="792088" cy="55399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 </a:t>
            </a:r>
            <a:r>
              <a:rPr lang="ru-RU" sz="12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участника</a:t>
            </a:r>
            <a:endParaRPr kumimoji="0" lang="ru-RU" sz="18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84BD96D0-9687-483E-BACE-CA391D0E93DA}"/>
              </a:ext>
            </a:extLst>
          </p:cNvPr>
          <p:cNvSpPr txBox="1"/>
          <p:nvPr/>
        </p:nvSpPr>
        <p:spPr>
          <a:xfrm>
            <a:off x="3258639" y="6150552"/>
            <a:ext cx="749129" cy="55399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 </a:t>
            </a:r>
            <a:r>
              <a:rPr lang="ru-RU" sz="12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участник</a:t>
            </a:r>
            <a:endParaRPr kumimoji="0" lang="ru-RU" sz="18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2" name="Скругленный прямоугольник 36">
            <a:extLst>
              <a:ext uri="{FF2B5EF4-FFF2-40B4-BE49-F238E27FC236}">
                <a16:creationId xmlns:a16="http://schemas.microsoft.com/office/drawing/2014/main" xmlns="" id="{7246E599-D91C-494F-87BA-1E48D5F92FA1}"/>
              </a:ext>
            </a:extLst>
          </p:cNvPr>
          <p:cNvSpPr/>
          <p:nvPr/>
        </p:nvSpPr>
        <p:spPr bwMode="auto">
          <a:xfrm>
            <a:off x="9166325" y="1098525"/>
            <a:ext cx="857250" cy="285750"/>
          </a:xfrm>
          <a:prstGeom prst="roundRect">
            <a:avLst>
              <a:gd name="adj" fmla="val 10000"/>
            </a:avLst>
          </a:prstGeom>
          <a:gradFill flip="none" rotWithShape="1">
            <a:gsLst>
              <a:gs pos="0">
                <a:schemeClr val="accent4">
                  <a:lumMod val="90000"/>
                  <a:shade val="30000"/>
                  <a:satMod val="115000"/>
                </a:schemeClr>
              </a:gs>
              <a:gs pos="50000">
                <a:schemeClr val="accent4">
                  <a:lumMod val="90000"/>
                  <a:shade val="67500"/>
                  <a:satMod val="115000"/>
                </a:schemeClr>
              </a:gs>
              <a:gs pos="100000">
                <a:schemeClr val="accent4">
                  <a:lumMod val="9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lnSpc>
                <a:spcPts val="1700"/>
              </a:lnSpc>
              <a:defRPr/>
            </a:pPr>
            <a:r>
              <a:rPr lang="ru-RU" b="1" dirty="0">
                <a:latin typeface="Cambria" pitchFamily="18" charset="0"/>
              </a:rPr>
              <a:t>2020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Другая 1">
      <a:dk1>
        <a:srgbClr val="000000"/>
      </a:dk1>
      <a:lt1>
        <a:srgbClr val="000000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BE5D5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4103</TotalTime>
  <Words>472</Words>
  <Application>Microsoft Office PowerPoint</Application>
  <PresentationFormat>Произвольный</PresentationFormat>
  <Paragraphs>124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Меры поддержки  социальных предпринимателей  в Кировской области </vt:lpstr>
      <vt:lpstr>Социальное предпринимательство  предпринимательская деятельность, направленная на достижение общественно полезных целей, способствующая решению социальных проблем граждан и общества (ФЗ от 24.07.2007 № 209-ФЗ «О развитии малого и среднего предпринимательства в Российской Федерации»)</vt:lpstr>
      <vt:lpstr>В 2020 году 38 субъектов МСП включены в реестр социальных предприятий</vt:lpstr>
      <vt:lpstr>Федеральный закон от 24.07.2007 № 209-ФЗ  «О развитии малого и среднего предпринимательства в Российской Федерации» статья 24.1 </vt:lpstr>
      <vt:lpstr>Порядок формирования реестра социальных предприятий в 2021 году</vt:lpstr>
      <vt:lpstr>Слайд 6</vt:lpstr>
      <vt:lpstr>Слайд 7</vt:lpstr>
      <vt:lpstr>Специальный заемный продукт центра «Мой бизнес» для социальных предпринимателей</vt:lpstr>
      <vt:lpstr>Региональный этап Всероссийского конкурса  «Лучший социальный проект года»</vt:lpstr>
      <vt:lpstr>Бизнес-интенсив «Социальное предпринимательство» 26.02.2021 – 26.03.2021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Егор</dc:creator>
  <cp:lastModifiedBy>user</cp:lastModifiedBy>
  <cp:revision>444</cp:revision>
  <dcterms:modified xsi:type="dcterms:W3CDTF">2021-02-17T06:40:30Z</dcterms:modified>
</cp:coreProperties>
</file>